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 id="2147483754" r:id="rId2"/>
  </p:sldMasterIdLst>
  <p:notesMasterIdLst>
    <p:notesMasterId r:id="rId28"/>
  </p:notesMasterIdLst>
  <p:sldIdLst>
    <p:sldId id="256" r:id="rId3"/>
    <p:sldId id="258" r:id="rId4"/>
    <p:sldId id="261" r:id="rId5"/>
    <p:sldId id="262" r:id="rId6"/>
    <p:sldId id="264" r:id="rId7"/>
    <p:sldId id="265" r:id="rId8"/>
    <p:sldId id="285" r:id="rId9"/>
    <p:sldId id="266" r:id="rId10"/>
    <p:sldId id="267" r:id="rId11"/>
    <p:sldId id="269" r:id="rId12"/>
    <p:sldId id="270" r:id="rId13"/>
    <p:sldId id="271" r:id="rId14"/>
    <p:sldId id="272" r:id="rId15"/>
    <p:sldId id="274" r:id="rId16"/>
    <p:sldId id="275" r:id="rId17"/>
    <p:sldId id="273" r:id="rId18"/>
    <p:sldId id="277" r:id="rId19"/>
    <p:sldId id="289" r:id="rId20"/>
    <p:sldId id="280" r:id="rId21"/>
    <p:sldId id="283" r:id="rId22"/>
    <p:sldId id="284" r:id="rId23"/>
    <p:sldId id="286" r:id="rId24"/>
    <p:sldId id="287" r:id="rId25"/>
    <p:sldId id="288"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clrMru>
    <a:srgbClr val="A1E2C7"/>
    <a:srgbClr val="CCFF6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29" y="-77"/>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C3164F-D24F-44D3-91DB-B5E173195F48}" type="datetimeFigureOut">
              <a:rPr lang="en-US" smtClean="0"/>
              <a:pPr/>
              <a:t>6/5/2023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D015CA-948F-42A6-B4DF-151D4A1606D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5139E8-8E8A-4E2F-9D00-5B1FBB23449B}" type="datetime1">
              <a:rPr lang="en-US" smtClean="0"/>
              <a:pPr/>
              <a:t>6/5/2023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A91399D-89F9-4841-A4ED-670A866B39D8}" type="slidenum">
              <a:rPr lang="en-IN" smtClean="0"/>
              <a:pPr/>
              <a:t>‹#›</a:t>
            </a:fld>
            <a:endParaRPr lang="en-IN"/>
          </a:p>
        </p:txBody>
      </p:sp>
    </p:spTree>
    <p:extLst>
      <p:ext uri="{BB962C8B-B14F-4D97-AF65-F5344CB8AC3E}">
        <p14:creationId xmlns:p14="http://schemas.microsoft.com/office/powerpoint/2010/main" xmlns="" val="2638485116"/>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B57E71-9463-4755-B455-B364B6F02EDB}" type="datetime1">
              <a:rPr lang="en-US" smtClean="0"/>
              <a:pPr/>
              <a:t>6/5/2023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A91399D-89F9-4841-A4ED-670A866B39D8}" type="slidenum">
              <a:rPr lang="en-IN" smtClean="0"/>
              <a:pPr/>
              <a:t>‹#›</a:t>
            </a:fld>
            <a:endParaRPr lang="en-IN"/>
          </a:p>
        </p:txBody>
      </p:sp>
    </p:spTree>
    <p:extLst>
      <p:ext uri="{BB962C8B-B14F-4D97-AF65-F5344CB8AC3E}">
        <p14:creationId xmlns:p14="http://schemas.microsoft.com/office/powerpoint/2010/main" xmlns="" val="3938359013"/>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00757F-1D1B-4018-B890-B2DA6B7692FC}" type="datetime1">
              <a:rPr lang="en-US" smtClean="0"/>
              <a:pPr/>
              <a:t>6/5/2023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A91399D-89F9-4841-A4ED-670A866B39D8}" type="slidenum">
              <a:rPr lang="en-IN" smtClean="0"/>
              <a:pPr/>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xmlns="" val="379955846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507B737-C38E-4516-9114-DC20E21E1C83}" type="datetime1">
              <a:rPr lang="en-US" smtClean="0"/>
              <a:pPr/>
              <a:t>6/5/2023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A91399D-89F9-4841-A4ED-670A866B39D8}" type="slidenum">
              <a:rPr lang="en-IN" smtClean="0"/>
              <a:pPr/>
              <a:t>‹#›</a:t>
            </a:fld>
            <a:endParaRPr lang="en-IN"/>
          </a:p>
        </p:txBody>
      </p:sp>
    </p:spTree>
    <p:extLst>
      <p:ext uri="{BB962C8B-B14F-4D97-AF65-F5344CB8AC3E}">
        <p14:creationId xmlns:p14="http://schemas.microsoft.com/office/powerpoint/2010/main" xmlns="" val="2187809732"/>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892C10D-626E-4768-9764-771ADD84EA49}" type="datetime1">
              <a:rPr lang="en-US" smtClean="0"/>
              <a:pPr/>
              <a:t>6/5/2023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A91399D-89F9-4841-A4ED-670A866B39D8}" type="slidenum">
              <a:rPr lang="en-IN" smtClean="0"/>
              <a:pPr/>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xmlns="" val="331405929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D3282BD-3DA4-49B5-92C9-38ACBE1C26F0}" type="datetime1">
              <a:rPr lang="en-US" smtClean="0"/>
              <a:pPr/>
              <a:t>6/5/2023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A91399D-89F9-4841-A4ED-670A866B39D8}" type="slidenum">
              <a:rPr lang="en-IN" smtClean="0"/>
              <a:pPr/>
              <a:t>‹#›</a:t>
            </a:fld>
            <a:endParaRPr lang="en-IN"/>
          </a:p>
        </p:txBody>
      </p:sp>
    </p:spTree>
    <p:extLst>
      <p:ext uri="{BB962C8B-B14F-4D97-AF65-F5344CB8AC3E}">
        <p14:creationId xmlns:p14="http://schemas.microsoft.com/office/powerpoint/2010/main" xmlns="" val="1415443912"/>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2DCA99-5497-4AB7-B2BE-4151F0DD8D80}" type="datetime1">
              <a:rPr lang="en-US" smtClean="0"/>
              <a:pPr/>
              <a:t>6/5/2023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A91399D-89F9-4841-A4ED-670A866B39D8}" type="slidenum">
              <a:rPr lang="en-IN" smtClean="0"/>
              <a:pPr/>
              <a:t>‹#›</a:t>
            </a:fld>
            <a:endParaRPr lang="en-IN"/>
          </a:p>
        </p:txBody>
      </p:sp>
    </p:spTree>
    <p:extLst>
      <p:ext uri="{BB962C8B-B14F-4D97-AF65-F5344CB8AC3E}">
        <p14:creationId xmlns:p14="http://schemas.microsoft.com/office/powerpoint/2010/main" xmlns="" val="3765782296"/>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EF4B20-43C3-4D0F-8926-BB100A2AC73F}" type="datetime1">
              <a:rPr lang="en-US" smtClean="0"/>
              <a:pPr/>
              <a:t>6/5/2023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A91399D-89F9-4841-A4ED-670A866B39D8}" type="slidenum">
              <a:rPr lang="en-IN" smtClean="0"/>
              <a:pPr/>
              <a:t>‹#›</a:t>
            </a:fld>
            <a:endParaRPr lang="en-IN"/>
          </a:p>
        </p:txBody>
      </p:sp>
    </p:spTree>
    <p:extLst>
      <p:ext uri="{BB962C8B-B14F-4D97-AF65-F5344CB8AC3E}">
        <p14:creationId xmlns:p14="http://schemas.microsoft.com/office/powerpoint/2010/main" xmlns="" val="2535000545"/>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6601CA-35D0-4CC0-98D2-E220C9BB60B9}" type="datetime1">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C50233-4267-432C-A831-412C27C0A772}"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9D0007-8F4F-42A9-92B0-F74F0D3C20BD}" type="datetime1">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C50233-4267-432C-A831-412C27C0A772}"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DE1E2C-4212-4F78-A28F-2A30452DAD53}" type="datetime1">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C50233-4267-432C-A831-412C27C0A77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16FE03-13E1-4D66-BF69-579E4AFA1548}" type="datetime1">
              <a:rPr lang="en-US" smtClean="0"/>
              <a:pPr/>
              <a:t>6/5/2023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A91399D-89F9-4841-A4ED-670A866B39D8}" type="slidenum">
              <a:rPr lang="en-IN" smtClean="0"/>
              <a:pPr/>
              <a:t>‹#›</a:t>
            </a:fld>
            <a:endParaRPr lang="en-IN"/>
          </a:p>
        </p:txBody>
      </p:sp>
    </p:spTree>
    <p:extLst>
      <p:ext uri="{BB962C8B-B14F-4D97-AF65-F5344CB8AC3E}">
        <p14:creationId xmlns:p14="http://schemas.microsoft.com/office/powerpoint/2010/main" xmlns="" val="626378061"/>
      </p:ext>
    </p:extLst>
  </p:cSld>
  <p:clrMapOvr>
    <a:masterClrMapping/>
  </p:clrMapOvr>
  <p:transition spd="slow">
    <p:cove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34C088-5B48-42DA-ABDB-66F6A293A190}" type="datetime1">
              <a:rPr lang="en-US" smtClean="0"/>
              <a:pPr/>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C50233-4267-432C-A831-412C27C0A772}"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14C13A7-6ED0-4598-92AC-39A276FBCFB2}" type="datetime1">
              <a:rPr lang="en-US" smtClean="0"/>
              <a:pPr/>
              <a:t>6/5/2023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C50233-4267-432C-A831-412C27C0A772}"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6A8C00-36F7-4EFE-93A8-ED420DE9D01A}" type="datetime1">
              <a:rPr lang="en-US" smtClean="0"/>
              <a:pPr/>
              <a:t>6/5/2023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C50233-4267-432C-A831-412C27C0A772}"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59A62-2EEF-466C-8A1A-98C4C27AFBAA}" type="datetime1">
              <a:rPr lang="en-US" smtClean="0"/>
              <a:pPr/>
              <a:t>6/5/2023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C50233-4267-432C-A831-412C27C0A772}"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3CDF04-922A-4F61-905F-88305AE36B21}" type="datetime1">
              <a:rPr lang="en-US" smtClean="0"/>
              <a:pPr/>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C50233-4267-432C-A831-412C27C0A772}"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64E5A5-BC84-4DC1-AFFD-1A304C88101A}" type="datetime1">
              <a:rPr lang="en-US" smtClean="0"/>
              <a:pPr/>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C50233-4267-432C-A831-412C27C0A772}"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722275-D1B5-42FA-8D86-C5310436A699}" type="datetime1">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C50233-4267-432C-A831-412C27C0A772}"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72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0473E4-D297-4374-8FFF-577E82918930}" type="datetime1">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C50233-4267-432C-A831-412C27C0A77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5A62CA-A55C-4E94-BD93-7BA101A318FE}" type="datetime1">
              <a:rPr lang="en-US" smtClean="0"/>
              <a:pPr/>
              <a:t>6/5/2023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A91399D-89F9-4841-A4ED-670A866B39D8}" type="slidenum">
              <a:rPr lang="en-IN" smtClean="0"/>
              <a:pPr/>
              <a:t>‹#›</a:t>
            </a:fld>
            <a:endParaRPr lang="en-IN"/>
          </a:p>
        </p:txBody>
      </p:sp>
    </p:spTree>
    <p:extLst>
      <p:ext uri="{BB962C8B-B14F-4D97-AF65-F5344CB8AC3E}">
        <p14:creationId xmlns:p14="http://schemas.microsoft.com/office/powerpoint/2010/main" xmlns="" val="1786773331"/>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07C048-7AFC-41F1-893C-86180EF4A946}" type="datetime1">
              <a:rPr lang="en-US" smtClean="0"/>
              <a:pPr/>
              <a:t>6/5/2023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A91399D-89F9-4841-A4ED-670A866B39D8}" type="slidenum">
              <a:rPr lang="en-IN" smtClean="0"/>
              <a:pPr/>
              <a:t>‹#›</a:t>
            </a:fld>
            <a:endParaRPr lang="en-IN"/>
          </a:p>
        </p:txBody>
      </p:sp>
    </p:spTree>
    <p:extLst>
      <p:ext uri="{BB962C8B-B14F-4D97-AF65-F5344CB8AC3E}">
        <p14:creationId xmlns:p14="http://schemas.microsoft.com/office/powerpoint/2010/main" xmlns="" val="3326565771"/>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752989-5DB9-4469-9546-63E4598BA85C}" type="datetime1">
              <a:rPr lang="en-US" smtClean="0"/>
              <a:pPr/>
              <a:t>6/5/2023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A91399D-89F9-4841-A4ED-670A866B39D8}" type="slidenum">
              <a:rPr lang="en-IN" smtClean="0"/>
              <a:pPr/>
              <a:t>‹#›</a:t>
            </a:fld>
            <a:endParaRPr lang="en-IN"/>
          </a:p>
        </p:txBody>
      </p:sp>
    </p:spTree>
    <p:extLst>
      <p:ext uri="{BB962C8B-B14F-4D97-AF65-F5344CB8AC3E}">
        <p14:creationId xmlns:p14="http://schemas.microsoft.com/office/powerpoint/2010/main" xmlns="" val="2323859467"/>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40590F-9706-4DAE-90FE-C7699658DF46}" type="datetime1">
              <a:rPr lang="en-US" smtClean="0"/>
              <a:pPr/>
              <a:t>6/5/2023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A91399D-89F9-4841-A4ED-670A866B39D8}" type="slidenum">
              <a:rPr lang="en-IN" smtClean="0"/>
              <a:pPr/>
              <a:t>‹#›</a:t>
            </a:fld>
            <a:endParaRPr lang="en-IN"/>
          </a:p>
        </p:txBody>
      </p:sp>
    </p:spTree>
    <p:extLst>
      <p:ext uri="{BB962C8B-B14F-4D97-AF65-F5344CB8AC3E}">
        <p14:creationId xmlns:p14="http://schemas.microsoft.com/office/powerpoint/2010/main" xmlns="" val="1266958034"/>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74B8C9-9155-4141-AB79-D089449B33F4}" type="datetime1">
              <a:rPr lang="en-US" smtClean="0"/>
              <a:pPr/>
              <a:t>6/5/2023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A91399D-89F9-4841-A4ED-670A866B39D8}" type="slidenum">
              <a:rPr lang="en-IN" smtClean="0"/>
              <a:pPr/>
              <a:t>‹#›</a:t>
            </a:fld>
            <a:endParaRPr lang="en-IN"/>
          </a:p>
        </p:txBody>
      </p:sp>
    </p:spTree>
    <p:extLst>
      <p:ext uri="{BB962C8B-B14F-4D97-AF65-F5344CB8AC3E}">
        <p14:creationId xmlns:p14="http://schemas.microsoft.com/office/powerpoint/2010/main" xmlns="" val="1286053188"/>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D6D133-0501-480B-8EE5-B2BF7AFF5F7C}" type="datetime1">
              <a:rPr lang="en-US" smtClean="0"/>
              <a:pPr/>
              <a:t>6/5/2023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A91399D-89F9-4841-A4ED-670A866B39D8}" type="slidenum">
              <a:rPr lang="en-IN" smtClean="0"/>
              <a:pPr/>
              <a:t>‹#›</a:t>
            </a:fld>
            <a:endParaRPr lang="en-IN"/>
          </a:p>
        </p:txBody>
      </p:sp>
    </p:spTree>
    <p:extLst>
      <p:ext uri="{BB962C8B-B14F-4D97-AF65-F5344CB8AC3E}">
        <p14:creationId xmlns:p14="http://schemas.microsoft.com/office/powerpoint/2010/main" xmlns="" val="1687842606"/>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00991B-E8DE-41ED-9813-2244A9D86352}" type="datetime1">
              <a:rPr lang="en-US" smtClean="0"/>
              <a:pPr/>
              <a:t>6/5/2023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A91399D-89F9-4841-A4ED-670A866B39D8}" type="slidenum">
              <a:rPr lang="en-IN" smtClean="0"/>
              <a:pPr/>
              <a:t>‹#›</a:t>
            </a:fld>
            <a:endParaRPr lang="en-IN"/>
          </a:p>
        </p:txBody>
      </p:sp>
    </p:spTree>
    <p:extLst>
      <p:ext uri="{BB962C8B-B14F-4D97-AF65-F5344CB8AC3E}">
        <p14:creationId xmlns:p14="http://schemas.microsoft.com/office/powerpoint/2010/main" xmlns="" val="3401994856"/>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39B8161-657B-4933-8176-ED8160AE85AD}" type="datetime1">
              <a:rPr lang="en-US" smtClean="0"/>
              <a:pPr/>
              <a:t>6/5/2023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A91399D-89F9-4841-A4ED-670A866B39D8}" type="slidenum">
              <a:rPr lang="en-IN" smtClean="0"/>
              <a:pPr/>
              <a:t>‹#›</a:t>
            </a:fld>
            <a:endParaRPr lang="en-IN"/>
          </a:p>
        </p:txBody>
      </p:sp>
    </p:spTree>
    <p:extLst>
      <p:ext uri="{BB962C8B-B14F-4D97-AF65-F5344CB8AC3E}">
        <p14:creationId xmlns:p14="http://schemas.microsoft.com/office/powerpoint/2010/main" xmlns="" val="3159216795"/>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transition spd="slow">
    <p:cover/>
  </p:transition>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C6572A-2DEC-4D98-BAD7-F1B8C91EE2D1}" type="datetime1">
              <a:rPr lang="en-US" smtClean="0"/>
              <a:pPr/>
              <a:t>6/5/2023</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C50233-4267-432C-A831-412C27C0A77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679D94A8-892A-E5FA-03F7-31B3C6D02E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938076" y="4445540"/>
            <a:ext cx="4253924" cy="2412460"/>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xmlns="" id="{1CF97DAA-9163-8E79-1ED5-104F6D08B96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936992" y="34046"/>
            <a:ext cx="4255009" cy="2140084"/>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xmlns="" id="{7D512C0E-C783-9ABF-FAE4-094435A524E7}"/>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915323" y="2103606"/>
            <a:ext cx="4253924" cy="2412459"/>
          </a:xfrm>
          <a:prstGeom prst="rect">
            <a:avLst/>
          </a:prstGeom>
          <a:ln>
            <a:noFill/>
          </a:ln>
          <a:effectLst>
            <a:outerShdw blurRad="190500" algn="tl" rotWithShape="0">
              <a:srgbClr val="000000">
                <a:alpha val="70000"/>
              </a:srgbClr>
            </a:outerShdw>
          </a:effectLst>
        </p:spPr>
      </p:pic>
      <p:sp>
        <p:nvSpPr>
          <p:cNvPr id="6" name="Rectangle 5"/>
          <p:cNvSpPr/>
          <p:nvPr/>
        </p:nvSpPr>
        <p:spPr>
          <a:xfrm>
            <a:off x="1814170" y="4288536"/>
            <a:ext cx="4339741" cy="523220"/>
          </a:xfrm>
          <a:prstGeom prst="rect">
            <a:avLst/>
          </a:prstGeom>
        </p:spPr>
        <p:txBody>
          <a:bodyPr wrap="square">
            <a:spAutoFit/>
          </a:bodyPr>
          <a:lstStyle/>
          <a:p>
            <a:r>
              <a:rPr lang="en-US" sz="2800" dirty="0" smtClean="0">
                <a:solidFill>
                  <a:schemeClr val="tx1">
                    <a:lumMod val="85000"/>
                    <a:lumOff val="15000"/>
                  </a:schemeClr>
                </a:solidFill>
                <a:latin typeface="Cascadia Mono SemiLight" panose="020B0609020000020004" pitchFamily="49" charset="0"/>
                <a:cs typeface="Cascadia Mono SemiLight" panose="020B0609020000020004" pitchFamily="49" charset="0"/>
              </a:rPr>
              <a:t>UJJWAL CHICHKHEDE</a:t>
            </a:r>
            <a:endParaRPr lang="en-IN" sz="2800" dirty="0">
              <a:solidFill>
                <a:schemeClr val="tx1">
                  <a:lumMod val="85000"/>
                  <a:lumOff val="15000"/>
                </a:schemeClr>
              </a:solidFill>
              <a:latin typeface="Cascadia Mono SemiLight" panose="020B0609020000020004" pitchFamily="49" charset="0"/>
              <a:cs typeface="Cascadia Mono SemiLight" panose="020B0609020000020004" pitchFamily="49" charset="0"/>
            </a:endParaRPr>
          </a:p>
        </p:txBody>
      </p:sp>
      <p:pic>
        <p:nvPicPr>
          <p:cNvPr id="7" name="Picture 6">
            <a:extLst>
              <a:ext uri="{FF2B5EF4-FFF2-40B4-BE49-F238E27FC236}">
                <a16:creationId xmlns:a16="http://schemas.microsoft.com/office/drawing/2014/main" xmlns="" id="{CA9ACB6D-18B3-738D-968E-86A9D815A1DB}"/>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110050" y="4752318"/>
            <a:ext cx="3760146" cy="210568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Title 9"/>
          <p:cNvSpPr>
            <a:spLocks noGrp="1"/>
          </p:cNvSpPr>
          <p:nvPr>
            <p:ph type="ctrTitle"/>
          </p:nvPr>
        </p:nvSpPr>
        <p:spPr>
          <a:xfrm>
            <a:off x="192025" y="2478025"/>
            <a:ext cx="7699248" cy="1810512"/>
          </a:xfrm>
          <a:solidFill>
            <a:schemeClr val="bg1">
              <a:lumMod val="95000"/>
            </a:schemeClr>
          </a:solidFill>
        </p:spPr>
        <p:txBody>
          <a:bodyPr>
            <a:normAutofit/>
          </a:bodyPr>
          <a:lstStyle/>
          <a:p>
            <a:r>
              <a:rPr lang="en-US" dirty="0" smtClean="0"/>
              <a:t>        PROJECT       		   	 		PRESENTATION</a:t>
            </a:r>
            <a:endParaRPr lang="en-US" dirty="0"/>
          </a:p>
        </p:txBody>
      </p:sp>
    </p:spTree>
    <p:extLst>
      <p:ext uri="{BB962C8B-B14F-4D97-AF65-F5344CB8AC3E}">
        <p14:creationId xmlns:p14="http://schemas.microsoft.com/office/powerpoint/2010/main" xmlns="" val="66188871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F37D00C5-B87F-BDF1-0642-9878059B47AB}"/>
              </a:ext>
            </a:extLst>
          </p:cNvPr>
          <p:cNvSpPr>
            <a:spLocks noGrp="1"/>
          </p:cNvSpPr>
          <p:nvPr>
            <p:ph type="title"/>
          </p:nvPr>
        </p:nvSpPr>
        <p:spPr>
          <a:xfrm>
            <a:off x="2460397" y="2028703"/>
            <a:ext cx="9577632" cy="3156039"/>
          </a:xfrm>
        </p:spPr>
        <p:txBody>
          <a:bodyPr>
            <a:normAutofit fontScale="90000"/>
          </a:bodyPr>
          <a:lstStyle/>
          <a:p>
            <a:r>
              <a:rPr lang="en-US" sz="2400" dirty="0">
                <a:solidFill>
                  <a:schemeClr val="tx2">
                    <a:lumMod val="75000"/>
                  </a:schemeClr>
                </a:solidFill>
                <a:latin typeface="Comic Sans MS" panose="030F0702030302020204" pitchFamily="66" charset="0"/>
              </a:rPr>
              <a:t>- Reshaping the array to 4-dims so that it can work with the </a:t>
            </a:r>
            <a:r>
              <a:rPr lang="en-US" sz="2400" dirty="0" err="1">
                <a:solidFill>
                  <a:schemeClr val="tx2">
                    <a:lumMod val="75000"/>
                  </a:schemeClr>
                </a:solidFill>
                <a:latin typeface="Comic Sans MS" panose="030F0702030302020204" pitchFamily="66" charset="0"/>
              </a:rPr>
              <a:t>Keras</a:t>
            </a:r>
            <a:r>
              <a:rPr lang="en-US" sz="2400" dirty="0">
                <a:solidFill>
                  <a:schemeClr val="tx2">
                    <a:lumMod val="75000"/>
                  </a:schemeClr>
                </a:solidFill>
                <a:latin typeface="Comic Sans MS" panose="030F0702030302020204" pitchFamily="66" charset="0"/>
              </a:rPr>
              <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API(</a:t>
            </a:r>
            <a:r>
              <a:rPr lang="en-US" sz="2400" dirty="0" err="1">
                <a:solidFill>
                  <a:schemeClr val="tx2">
                    <a:lumMod val="75000"/>
                  </a:schemeClr>
                </a:solidFill>
                <a:latin typeface="Comic Sans MS" panose="030F0702030302020204" pitchFamily="66" charset="0"/>
              </a:rPr>
              <a:t>greyscale</a:t>
            </a:r>
            <a:r>
              <a:rPr lang="en-US" sz="2400" dirty="0">
                <a:solidFill>
                  <a:schemeClr val="tx2">
                    <a:lumMod val="75000"/>
                  </a:schemeClr>
                </a:solidFill>
                <a:latin typeface="Comic Sans MS" panose="030F0702030302020204" pitchFamily="66" charset="0"/>
              </a:rPr>
              <a:t> </a:t>
            </a:r>
            <a:r>
              <a:rPr lang="en-US" sz="2400" dirty="0" smtClean="0">
                <a:solidFill>
                  <a:schemeClr val="tx2">
                    <a:lumMod val="75000"/>
                  </a:schemeClr>
                </a:solidFill>
                <a:latin typeface="Comic Sans MS" panose="030F0702030302020204" pitchFamily="66" charset="0"/>
              </a:rPr>
              <a:t>image)</a:t>
            </a:r>
            <a:r>
              <a:rPr lang="en-US" sz="2400" dirty="0">
                <a:solidFill>
                  <a:schemeClr val="tx2">
                    <a:lumMod val="75000"/>
                  </a:schemeClr>
                </a:solidFill>
                <a:latin typeface="Comic Sans MS" panose="030F0702030302020204" pitchFamily="66" charset="0"/>
              </a:rPr>
              <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 Need to normalize our data as it is always required in neural network </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models, by dividing the RGB codes to 255</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 So initially will be converting data to float as we are dividing.</a:t>
            </a:r>
            <a:br>
              <a:rPr lang="en-US" sz="2400" dirty="0">
                <a:solidFill>
                  <a:schemeClr val="tx2">
                    <a:lumMod val="75000"/>
                  </a:schemeClr>
                </a:solidFill>
                <a:latin typeface="Comic Sans MS" panose="030F0702030302020204" pitchFamily="66" charset="0"/>
              </a:rPr>
            </a:br>
            <a:endParaRPr lang="en-IN" sz="2400" dirty="0">
              <a:solidFill>
                <a:schemeClr val="tx2">
                  <a:lumMod val="75000"/>
                </a:schemeClr>
              </a:solidFill>
              <a:latin typeface="Comic Sans MS" panose="030F0702030302020204" pitchFamily="66" charset="0"/>
            </a:endParaRPr>
          </a:p>
        </p:txBody>
      </p:sp>
      <p:sp>
        <p:nvSpPr>
          <p:cNvPr id="6" name="TextBox 5"/>
          <p:cNvSpPr txBox="1"/>
          <p:nvPr/>
        </p:nvSpPr>
        <p:spPr>
          <a:xfrm>
            <a:off x="2587752" y="530352"/>
            <a:ext cx="6053328" cy="646331"/>
          </a:xfrm>
          <a:prstGeom prst="rect">
            <a:avLst/>
          </a:prstGeom>
          <a:solidFill>
            <a:schemeClr val="accent4">
              <a:lumMod val="40000"/>
              <a:lumOff val="60000"/>
            </a:schemeClr>
          </a:solidFill>
        </p:spPr>
        <p:txBody>
          <a:bodyPr wrap="square" rtlCol="0">
            <a:spAutoFit/>
          </a:bodyPr>
          <a:lstStyle/>
          <a:p>
            <a:r>
              <a:rPr lang="en-US" sz="3600" dirty="0" smtClean="0">
                <a:latin typeface="Comic Sans MS" pitchFamily="66" charset="0"/>
              </a:rPr>
              <a:t>PREPROCESED DATASET</a:t>
            </a:r>
            <a:r>
              <a:rPr lang="en-US" sz="3600" dirty="0" smtClean="0"/>
              <a:t>:</a:t>
            </a:r>
            <a:endParaRPr lang="en-US" sz="3600" dirty="0"/>
          </a:p>
        </p:txBody>
      </p:sp>
    </p:spTree>
    <p:extLst>
      <p:ext uri="{BB962C8B-B14F-4D97-AF65-F5344CB8AC3E}">
        <p14:creationId xmlns:p14="http://schemas.microsoft.com/office/powerpoint/2010/main" xmlns="" val="1177633928"/>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0D54CD89-C572-B69A-C741-2251FCED9D33}"/>
              </a:ext>
            </a:extLst>
          </p:cNvPr>
          <p:cNvSpPr>
            <a:spLocks noGrp="1"/>
          </p:cNvSpPr>
          <p:nvPr>
            <p:ph type="title"/>
          </p:nvPr>
        </p:nvSpPr>
        <p:spPr>
          <a:xfrm>
            <a:off x="2029763" y="2022713"/>
            <a:ext cx="9866863" cy="3614516"/>
          </a:xfrm>
        </p:spPr>
        <p:txBody>
          <a:bodyPr>
            <a:normAutofit fontScale="90000"/>
          </a:bodyPr>
          <a:lstStyle/>
          <a:p>
            <a:r>
              <a:rPr lang="en-US" sz="2400" dirty="0">
                <a:solidFill>
                  <a:schemeClr val="tx2">
                    <a:lumMod val="75000"/>
                  </a:schemeClr>
                </a:solidFill>
                <a:latin typeface="Comic Sans MS" panose="030F0702030302020204" pitchFamily="66" charset="0"/>
              </a:rPr>
              <a:t>1) </a:t>
            </a:r>
            <a:r>
              <a:rPr lang="en-US" sz="2400" b="1" u="sng" dirty="0">
                <a:solidFill>
                  <a:schemeClr val="tx2">
                    <a:lumMod val="75000"/>
                  </a:schemeClr>
                </a:solidFill>
                <a:latin typeface="Comic Sans MS" panose="030F0702030302020204" pitchFamily="66" charset="0"/>
              </a:rPr>
              <a:t>Sequential model </a:t>
            </a:r>
            <a:r>
              <a:rPr lang="en-US" sz="2400" dirty="0">
                <a:solidFill>
                  <a:schemeClr val="tx2">
                    <a:lumMod val="75000"/>
                  </a:schemeClr>
                </a:solidFill>
                <a:latin typeface="Comic Sans MS" panose="030F0702030302020204" pitchFamily="66" charset="0"/>
              </a:rPr>
              <a:t>allows you to build a model layer by layer.</a:t>
            </a:r>
            <a:br>
              <a:rPr lang="en-US" sz="2400" dirty="0">
                <a:solidFill>
                  <a:schemeClr val="tx2">
                    <a:lumMod val="75000"/>
                  </a:schemeClr>
                </a:solidFill>
                <a:latin typeface="Comic Sans MS" panose="030F0702030302020204" pitchFamily="66" charset="0"/>
              </a:rPr>
            </a:br>
            <a:r>
              <a:rPr lang="en-US" sz="2400" dirty="0" err="1">
                <a:solidFill>
                  <a:schemeClr val="tx2">
                    <a:lumMod val="75000"/>
                  </a:schemeClr>
                </a:solidFill>
                <a:latin typeface="Comic Sans MS" panose="030F0702030302020204" pitchFamily="66" charset="0"/>
              </a:rPr>
              <a:t>model,add</a:t>
            </a:r>
            <a:r>
              <a:rPr lang="en-US" sz="2400" dirty="0">
                <a:solidFill>
                  <a:schemeClr val="tx2">
                    <a:lumMod val="75000"/>
                  </a:schemeClr>
                </a:solidFill>
                <a:latin typeface="Comic Sans MS" panose="030F0702030302020204" pitchFamily="66" charset="0"/>
              </a:rPr>
              <a:t>(Conv20(28, </a:t>
            </a:r>
            <a:r>
              <a:rPr lang="en-US" sz="2400" dirty="0" err="1">
                <a:solidFill>
                  <a:schemeClr val="tx2">
                    <a:lumMod val="75000"/>
                  </a:schemeClr>
                </a:solidFill>
                <a:latin typeface="Comic Sans MS" panose="030F0702030302020204" pitchFamily="66" charset="0"/>
              </a:rPr>
              <a:t>kernel_size</a:t>
            </a:r>
            <a:r>
              <a:rPr lang="en-US" sz="2400" dirty="0">
                <a:solidFill>
                  <a:schemeClr val="tx2">
                    <a:lumMod val="75000"/>
                  </a:schemeClr>
                </a:solidFill>
                <a:latin typeface="Comic Sans MS" panose="030F0702030302020204" pitchFamily="66" charset="0"/>
              </a:rPr>
              <a:t>=(3,3), </a:t>
            </a:r>
            <a:r>
              <a:rPr lang="en-US" sz="2400" dirty="0" err="1">
                <a:solidFill>
                  <a:schemeClr val="tx2">
                    <a:lumMod val="75000"/>
                  </a:schemeClr>
                </a:solidFill>
                <a:latin typeface="Comic Sans MS" panose="030F0702030302020204" pitchFamily="66" charset="0"/>
              </a:rPr>
              <a:t>input_shape</a:t>
            </a:r>
            <a:r>
              <a:rPr lang="en-US" sz="2400" dirty="0">
                <a:solidFill>
                  <a:schemeClr val="tx2">
                    <a:lumMod val="75000"/>
                  </a:schemeClr>
                </a:solidFill>
                <a:latin typeface="Comic Sans MS" panose="030F0702030302020204" pitchFamily="66" charset="0"/>
              </a:rPr>
              <a:t>=</a:t>
            </a:r>
            <a:r>
              <a:rPr lang="en-US" sz="2400" dirty="0" err="1">
                <a:solidFill>
                  <a:schemeClr val="tx2">
                    <a:lumMod val="75000"/>
                  </a:schemeClr>
                </a:solidFill>
                <a:latin typeface="Comic Sans MS" panose="030F0702030302020204" pitchFamily="66" charset="0"/>
              </a:rPr>
              <a:t>input_shape</a:t>
            </a:r>
            <a:r>
              <a:rPr lang="en-US" sz="2400" dirty="0">
                <a:solidFill>
                  <a:schemeClr val="tx2">
                    <a:lumMod val="75000"/>
                  </a:schemeClr>
                </a:solidFill>
                <a:latin typeface="Comic Sans MS" panose="030F0702030302020204" pitchFamily="66" charset="0"/>
              </a:rPr>
              <a:t>))</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#28 number of layers</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 </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2)  </a:t>
            </a:r>
            <a:r>
              <a:rPr lang="en-US" sz="2400" b="1" u="sng" dirty="0">
                <a:solidFill>
                  <a:schemeClr val="tx2">
                    <a:lumMod val="75000"/>
                  </a:schemeClr>
                </a:solidFill>
                <a:latin typeface="Comic Sans MS" panose="030F0702030302020204" pitchFamily="66" charset="0"/>
              </a:rPr>
              <a:t>Max pooling </a:t>
            </a:r>
            <a:r>
              <a:rPr lang="en-US" sz="2400" dirty="0">
                <a:solidFill>
                  <a:schemeClr val="tx2">
                    <a:lumMod val="75000"/>
                  </a:schemeClr>
                </a:solidFill>
                <a:latin typeface="Comic Sans MS" panose="030F0702030302020204" pitchFamily="66" charset="0"/>
              </a:rPr>
              <a:t>is a pooling operation that selects the maximum element from the region of the feature map covered by the filter. Thus, the</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output after max-pooling layer would be a feature map contains</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most prominent features of the previous feature map</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 </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 </a:t>
            </a:r>
            <a:br>
              <a:rPr lang="en-US" sz="2400" dirty="0">
                <a:solidFill>
                  <a:schemeClr val="tx2">
                    <a:lumMod val="75000"/>
                  </a:schemeClr>
                </a:solidFill>
                <a:latin typeface="Comic Sans MS" panose="030F0702030302020204" pitchFamily="66" charset="0"/>
              </a:rPr>
            </a:br>
            <a:endParaRPr lang="en-IN" sz="2400" dirty="0">
              <a:solidFill>
                <a:schemeClr val="tx2">
                  <a:lumMod val="75000"/>
                </a:schemeClr>
              </a:solidFill>
              <a:latin typeface="Comic Sans MS" panose="030F0702030302020204" pitchFamily="66" charset="0"/>
            </a:endParaRPr>
          </a:p>
        </p:txBody>
      </p:sp>
      <p:pic>
        <p:nvPicPr>
          <p:cNvPr id="7" name="Picture 6">
            <a:extLst>
              <a:ext uri="{FF2B5EF4-FFF2-40B4-BE49-F238E27FC236}">
                <a16:creationId xmlns:a16="http://schemas.microsoft.com/office/drawing/2014/main" xmlns="" id="{CACB719C-9C41-09BB-92CA-2632272C7B38}"/>
              </a:ext>
            </a:extLst>
          </p:cNvPr>
          <p:cNvPicPr>
            <a:picLocks noChangeAspect="1"/>
          </p:cNvPicPr>
          <p:nvPr/>
        </p:nvPicPr>
        <p:blipFill>
          <a:blip r:embed="rId2" cstate="print"/>
          <a:stretch>
            <a:fillRect/>
          </a:stretch>
        </p:blipFill>
        <p:spPr>
          <a:xfrm>
            <a:off x="3593592" y="5533110"/>
            <a:ext cx="5541264" cy="13248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p:cNvSpPr txBox="1"/>
          <p:nvPr/>
        </p:nvSpPr>
        <p:spPr>
          <a:xfrm>
            <a:off x="2340864" y="448056"/>
            <a:ext cx="8677656" cy="1200329"/>
          </a:xfrm>
          <a:prstGeom prst="rect">
            <a:avLst/>
          </a:prstGeom>
          <a:solidFill>
            <a:schemeClr val="accent1"/>
          </a:solidFill>
        </p:spPr>
        <p:txBody>
          <a:bodyPr wrap="square" rtlCol="0">
            <a:spAutoFit/>
          </a:bodyPr>
          <a:lstStyle/>
          <a:p>
            <a:r>
              <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BULDING THE CONVOLUTION  NEURAL        							NETWORK:</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xmlns="" val="2058346597"/>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F01063EB-F086-2A1E-99F9-FB8C1273DBA5}"/>
              </a:ext>
            </a:extLst>
          </p:cNvPr>
          <p:cNvPicPr>
            <a:picLocks noChangeAspect="1"/>
          </p:cNvPicPr>
          <p:nvPr/>
        </p:nvPicPr>
        <p:blipFill>
          <a:blip r:embed="rId2" cstate="print"/>
          <a:stretch>
            <a:fillRect/>
          </a:stretch>
        </p:blipFill>
        <p:spPr>
          <a:xfrm>
            <a:off x="2932189" y="667995"/>
            <a:ext cx="8443163" cy="9148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361" name="Picture 1" descr="C:\Users\SHYAM\Documents\Hand sign\cnn layer.jpg"/>
          <p:cNvPicPr>
            <a:picLocks noChangeAspect="1" noChangeArrowheads="1"/>
          </p:cNvPicPr>
          <p:nvPr/>
        </p:nvPicPr>
        <p:blipFill>
          <a:blip r:embed="rId3" cstate="print"/>
          <a:srcRect/>
          <a:stretch>
            <a:fillRect/>
          </a:stretch>
        </p:blipFill>
        <p:spPr bwMode="auto">
          <a:xfrm>
            <a:off x="2039112" y="1938528"/>
            <a:ext cx="9326880" cy="3815334"/>
          </a:xfrm>
          <a:prstGeom prst="rect">
            <a:avLst/>
          </a:prstGeom>
          <a:noFill/>
        </p:spPr>
      </p:pic>
    </p:spTree>
    <p:extLst>
      <p:ext uri="{BB962C8B-B14F-4D97-AF65-F5344CB8AC3E}">
        <p14:creationId xmlns:p14="http://schemas.microsoft.com/office/powerpoint/2010/main" xmlns="" val="4244692978"/>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958C2AF-EAB3-00E9-00E2-4AB1E36C3006}"/>
              </a:ext>
            </a:extLst>
          </p:cNvPr>
          <p:cNvSpPr>
            <a:spLocks noGrp="1"/>
          </p:cNvSpPr>
          <p:nvPr>
            <p:ph type="title"/>
          </p:nvPr>
        </p:nvSpPr>
        <p:spPr>
          <a:xfrm>
            <a:off x="2205874" y="671243"/>
            <a:ext cx="9530497" cy="5654143"/>
          </a:xfrm>
        </p:spPr>
        <p:txBody>
          <a:bodyPr>
            <a:normAutofit/>
          </a:bodyPr>
          <a:lstStyle/>
          <a:p>
            <a:r>
              <a:rPr lang="en-US" sz="2400" b="1" u="sng" dirty="0">
                <a:solidFill>
                  <a:schemeClr val="tx2">
                    <a:lumMod val="75000"/>
                  </a:schemeClr>
                </a:solidFill>
                <a:latin typeface="Comic Sans MS" panose="030F0702030302020204" pitchFamily="66" charset="0"/>
              </a:rPr>
              <a:t>Flattening:</a:t>
            </a:r>
            <a:r>
              <a:rPr lang="en-US" sz="2400" b="1" dirty="0">
                <a:solidFill>
                  <a:schemeClr val="tx2">
                    <a:lumMod val="75000"/>
                  </a:schemeClr>
                </a:solidFill>
                <a:latin typeface="Comic Sans MS" panose="030F0702030302020204" pitchFamily="66" charset="0"/>
              </a:rPr>
              <a:t> </a:t>
            </a:r>
            <a:r>
              <a:rPr lang="en-US" sz="2400" dirty="0">
                <a:solidFill>
                  <a:schemeClr val="tx2">
                    <a:lumMod val="75000"/>
                  </a:schemeClr>
                </a:solidFill>
                <a:latin typeface="Comic Sans MS" panose="030F0702030302020204" pitchFamily="66" charset="0"/>
              </a:rPr>
              <a:t>involves transforming the entire pooled feature</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map matrix into a single column which is then fed to the</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neural network for processing.</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
            </a:r>
            <a:br>
              <a:rPr lang="en-US" sz="2400" dirty="0">
                <a:solidFill>
                  <a:schemeClr val="tx2">
                    <a:lumMod val="75000"/>
                  </a:schemeClr>
                </a:solidFill>
                <a:latin typeface="Comic Sans MS" panose="030F0702030302020204" pitchFamily="66" charset="0"/>
              </a:rPr>
            </a:br>
            <a:endParaRPr lang="en-IN" sz="2400" dirty="0">
              <a:solidFill>
                <a:schemeClr val="tx2">
                  <a:lumMod val="75000"/>
                </a:schemeClr>
              </a:solidFill>
              <a:latin typeface="Comic Sans MS" panose="030F0702030302020204" pitchFamily="66" charset="0"/>
            </a:endParaRPr>
          </a:p>
        </p:txBody>
      </p:sp>
      <p:pic>
        <p:nvPicPr>
          <p:cNvPr id="4102" name="Picture 6" descr="Convolutional Neural Network Tutorial [Update]">
            <a:extLst>
              <a:ext uri="{FF2B5EF4-FFF2-40B4-BE49-F238E27FC236}">
                <a16:creationId xmlns:a16="http://schemas.microsoft.com/office/drawing/2014/main" xmlns="" id="{0D892C0E-E379-D800-F70D-7BACA50459BB}"/>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185355" y="2464324"/>
            <a:ext cx="5208582" cy="318233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54273328"/>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DF3D69F-25D9-F60E-F4B6-06FD2B62C7C3}"/>
              </a:ext>
            </a:extLst>
          </p:cNvPr>
          <p:cNvSpPr txBox="1"/>
          <p:nvPr/>
        </p:nvSpPr>
        <p:spPr>
          <a:xfrm>
            <a:off x="2849251" y="882024"/>
            <a:ext cx="8745718" cy="1938992"/>
          </a:xfrm>
          <a:prstGeom prst="rect">
            <a:avLst/>
          </a:prstGeom>
          <a:noFill/>
        </p:spPr>
        <p:txBody>
          <a:bodyPr wrap="square">
            <a:spAutoFit/>
          </a:bodyPr>
          <a:lstStyle/>
          <a:p>
            <a:r>
              <a:rPr lang="en-US" sz="2400" b="1" u="sng" dirty="0">
                <a:solidFill>
                  <a:schemeClr val="tx2">
                    <a:lumMod val="75000"/>
                  </a:schemeClr>
                </a:solidFill>
                <a:latin typeface="Comic Sans MS" panose="030F0702030302020204" pitchFamily="66" charset="0"/>
              </a:rPr>
              <a:t>DENSE LAYER </a:t>
            </a:r>
            <a:r>
              <a:rPr lang="en-US" sz="2400" dirty="0">
                <a:solidFill>
                  <a:schemeClr val="tx2">
                    <a:lumMod val="75000"/>
                  </a:schemeClr>
                </a:solidFill>
                <a:latin typeface="Comic Sans MS" panose="030F0702030302020204" pitchFamily="66" charset="0"/>
              </a:rPr>
              <a:t>: A linear operation in which every input is</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connected to every output by a weight . It connects</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neurons in one layer to neurons in another layer. It is used to  classify images between different category by training.</a:t>
            </a:r>
            <a:br>
              <a:rPr lang="en-US" sz="2400" dirty="0">
                <a:solidFill>
                  <a:schemeClr val="tx2">
                    <a:lumMod val="75000"/>
                  </a:schemeClr>
                </a:solidFill>
                <a:latin typeface="Comic Sans MS" panose="030F0702030302020204" pitchFamily="66" charset="0"/>
              </a:rPr>
            </a:br>
            <a:endParaRPr lang="en-IN" sz="2400" dirty="0"/>
          </a:p>
        </p:txBody>
      </p:sp>
      <p:pic>
        <p:nvPicPr>
          <p:cNvPr id="9218" name="Picture 2" descr="Representation of the architecture of a convolutional neural network (CNN).  | Download Scientific Diagram">
            <a:extLst>
              <a:ext uri="{FF2B5EF4-FFF2-40B4-BE49-F238E27FC236}">
                <a16:creationId xmlns:a16="http://schemas.microsoft.com/office/drawing/2014/main" xmlns="" id="{E6B46B32-78E6-6B6B-9954-C1921C69FA6D}"/>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24568" y="3003174"/>
            <a:ext cx="8096250" cy="305752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82425061"/>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B839941E-5C7B-2894-BBA8-AA86E9C2F819}"/>
              </a:ext>
            </a:extLst>
          </p:cNvPr>
          <p:cNvSpPr txBox="1"/>
          <p:nvPr/>
        </p:nvSpPr>
        <p:spPr>
          <a:xfrm>
            <a:off x="1971862" y="603317"/>
            <a:ext cx="9905911" cy="1077218"/>
          </a:xfrm>
          <a:prstGeom prst="rect">
            <a:avLst/>
          </a:prstGeom>
          <a:noFill/>
        </p:spPr>
        <p:txBody>
          <a:bodyPr wrap="square">
            <a:spAutoFit/>
          </a:bodyPr>
          <a:lstStyle/>
          <a:p>
            <a:r>
              <a:rPr lang="en-US" sz="3200" b="1" u="sng" dirty="0">
                <a:solidFill>
                  <a:schemeClr val="tx2">
                    <a:lumMod val="75000"/>
                  </a:schemeClr>
                </a:solidFill>
                <a:latin typeface="Comic Sans MS" panose="030F0702030302020204" pitchFamily="66" charset="0"/>
              </a:rPr>
              <a:t>DROPOUT </a:t>
            </a:r>
            <a:r>
              <a:rPr lang="en-US" sz="3200" dirty="0">
                <a:solidFill>
                  <a:schemeClr val="tx2">
                    <a:lumMod val="75000"/>
                  </a:schemeClr>
                </a:solidFill>
                <a:latin typeface="Comic Sans MS" panose="030F0702030302020204" pitchFamily="66" charset="0"/>
              </a:rPr>
              <a:t>: A Simple Way to Prevent Neural Networks from Overfitting.</a:t>
            </a:r>
            <a:endParaRPr lang="en-IN" sz="3200" dirty="0"/>
          </a:p>
        </p:txBody>
      </p:sp>
      <p:pic>
        <p:nvPicPr>
          <p:cNvPr id="6" name="Picture 2" descr="Advantages of the dropout layers - Machine Learning for Developers [Book]">
            <a:extLst>
              <a:ext uri="{FF2B5EF4-FFF2-40B4-BE49-F238E27FC236}">
                <a16:creationId xmlns:a16="http://schemas.microsoft.com/office/drawing/2014/main" xmlns="" id="{DCF6A9DD-D14E-D210-1CEF-A1015A1D9EE6}"/>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28416" y="2441542"/>
            <a:ext cx="7992802" cy="26444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63870669"/>
      </p:ext>
    </p:extLst>
  </p:cSld>
  <p:clrMapOvr>
    <a:masterClrMapping/>
  </p:clrMapOvr>
  <p:transition spd="slow">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9505AF-FC2A-FE49-1771-CC9D3DF55624}"/>
              </a:ext>
            </a:extLst>
          </p:cNvPr>
          <p:cNvSpPr>
            <a:spLocks noGrp="1"/>
          </p:cNvSpPr>
          <p:nvPr>
            <p:ph type="title"/>
          </p:nvPr>
        </p:nvSpPr>
        <p:spPr>
          <a:xfrm>
            <a:off x="1509805" y="593888"/>
            <a:ext cx="10245420" cy="1649691"/>
          </a:xfrm>
        </p:spPr>
        <p:txBody>
          <a:bodyPr>
            <a:noAutofit/>
          </a:bodyPr>
          <a:lstStyle/>
          <a:p>
            <a:r>
              <a:rPr lang="en-US" sz="3200" b="1" u="sng" dirty="0">
                <a:solidFill>
                  <a:schemeClr val="tx2">
                    <a:lumMod val="75000"/>
                  </a:schemeClr>
                </a:solidFill>
                <a:latin typeface="Comic Sans MS" panose="030F0702030302020204" pitchFamily="66" charset="0"/>
              </a:rPr>
              <a:t>SOFTMAX LAYER: </a:t>
            </a:r>
            <a:r>
              <a:rPr lang="en-US" sz="3200" dirty="0">
                <a:solidFill>
                  <a:schemeClr val="tx2">
                    <a:lumMod val="75000"/>
                  </a:schemeClr>
                </a:solidFill>
                <a:latin typeface="Comic Sans MS" panose="030F0702030302020204" pitchFamily="66" charset="0"/>
              </a:rPr>
              <a:t>is the last layer of CNN. It resides at the end of FC layer, </a:t>
            </a:r>
            <a:r>
              <a:rPr lang="en-US" sz="3200" dirty="0" err="1">
                <a:solidFill>
                  <a:schemeClr val="tx2">
                    <a:lumMod val="75000"/>
                  </a:schemeClr>
                </a:solidFill>
                <a:latin typeface="Comic Sans MS" panose="030F0702030302020204" pitchFamily="66" charset="0"/>
              </a:rPr>
              <a:t>softmax</a:t>
            </a:r>
            <a:r>
              <a:rPr lang="en-US" sz="3200" dirty="0">
                <a:solidFill>
                  <a:schemeClr val="tx2">
                    <a:lumMod val="75000"/>
                  </a:schemeClr>
                </a:solidFill>
                <a:latin typeface="Comic Sans MS" panose="030F0702030302020204" pitchFamily="66" charset="0"/>
              </a:rPr>
              <a:t> is for multi-classification.</a:t>
            </a:r>
            <a:br>
              <a:rPr lang="en-US" sz="3200" dirty="0">
                <a:solidFill>
                  <a:schemeClr val="tx2">
                    <a:lumMod val="75000"/>
                  </a:schemeClr>
                </a:solidFill>
                <a:latin typeface="Comic Sans MS" panose="030F0702030302020204" pitchFamily="66" charset="0"/>
              </a:rPr>
            </a:br>
            <a:r>
              <a:rPr lang="en-US" sz="3200" dirty="0">
                <a:solidFill>
                  <a:schemeClr val="tx2">
                    <a:lumMod val="75000"/>
                  </a:schemeClr>
                </a:solidFill>
                <a:latin typeface="Comic Sans MS" panose="030F0702030302020204" pitchFamily="66" charset="0"/>
              </a:rPr>
              <a:t/>
            </a:r>
            <a:br>
              <a:rPr lang="en-US" sz="3200" dirty="0">
                <a:solidFill>
                  <a:schemeClr val="tx2">
                    <a:lumMod val="75000"/>
                  </a:schemeClr>
                </a:solidFill>
                <a:latin typeface="Comic Sans MS" panose="030F0702030302020204" pitchFamily="66" charset="0"/>
              </a:rPr>
            </a:br>
            <a:r>
              <a:rPr lang="en-US" sz="3200" dirty="0">
                <a:solidFill>
                  <a:schemeClr val="tx2">
                    <a:lumMod val="75000"/>
                  </a:schemeClr>
                </a:solidFill>
                <a:latin typeface="Comic Sans MS" panose="030F0702030302020204" pitchFamily="66" charset="0"/>
              </a:rPr>
              <a:t/>
            </a:r>
            <a:br>
              <a:rPr lang="en-US" sz="3200" dirty="0">
                <a:solidFill>
                  <a:schemeClr val="tx2">
                    <a:lumMod val="75000"/>
                  </a:schemeClr>
                </a:solidFill>
                <a:latin typeface="Comic Sans MS" panose="030F0702030302020204" pitchFamily="66" charset="0"/>
              </a:rPr>
            </a:br>
            <a:r>
              <a:rPr lang="en-US" sz="3200" dirty="0">
                <a:solidFill>
                  <a:schemeClr val="tx2">
                    <a:lumMod val="75000"/>
                  </a:schemeClr>
                </a:solidFill>
                <a:latin typeface="Comic Sans MS" panose="030F0702030302020204" pitchFamily="66" charset="0"/>
              </a:rPr>
              <a:t/>
            </a:r>
            <a:br>
              <a:rPr lang="en-US" sz="3200" dirty="0">
                <a:solidFill>
                  <a:schemeClr val="tx2">
                    <a:lumMod val="75000"/>
                  </a:schemeClr>
                </a:solidFill>
                <a:latin typeface="Comic Sans MS" panose="030F0702030302020204" pitchFamily="66" charset="0"/>
              </a:rPr>
            </a:br>
            <a:r>
              <a:rPr lang="en-US" sz="3200" dirty="0">
                <a:solidFill>
                  <a:schemeClr val="tx2">
                    <a:lumMod val="75000"/>
                  </a:schemeClr>
                </a:solidFill>
                <a:latin typeface="Comic Sans MS" panose="030F0702030302020204" pitchFamily="66" charset="0"/>
              </a:rPr>
              <a:t/>
            </a:r>
            <a:br>
              <a:rPr lang="en-US" sz="3200" dirty="0">
                <a:solidFill>
                  <a:schemeClr val="tx2">
                    <a:lumMod val="75000"/>
                  </a:schemeClr>
                </a:solidFill>
                <a:latin typeface="Comic Sans MS" panose="030F0702030302020204" pitchFamily="66" charset="0"/>
              </a:rPr>
            </a:br>
            <a:endParaRPr lang="en-IN" sz="3200" dirty="0"/>
          </a:p>
        </p:txBody>
      </p:sp>
      <p:pic>
        <p:nvPicPr>
          <p:cNvPr id="11265" name="Picture 1" descr="C:\Users\SHYAM\Documents\Hand sign\softmax.png"/>
          <p:cNvPicPr>
            <a:picLocks noChangeAspect="1" noChangeArrowheads="1"/>
          </p:cNvPicPr>
          <p:nvPr/>
        </p:nvPicPr>
        <p:blipFill>
          <a:blip r:embed="rId2" cstate="print"/>
          <a:srcRect/>
          <a:stretch>
            <a:fillRect/>
          </a:stretch>
        </p:blipFill>
        <p:spPr bwMode="auto">
          <a:xfrm>
            <a:off x="2661030" y="2496312"/>
            <a:ext cx="8686673" cy="3470021"/>
          </a:xfrm>
          <a:prstGeom prst="rect">
            <a:avLst/>
          </a:prstGeom>
          <a:noFill/>
        </p:spPr>
      </p:pic>
    </p:spTree>
    <p:extLst>
      <p:ext uri="{BB962C8B-B14F-4D97-AF65-F5344CB8AC3E}">
        <p14:creationId xmlns:p14="http://schemas.microsoft.com/office/powerpoint/2010/main" xmlns="" val="1114519856"/>
      </p:ext>
    </p:extLst>
  </p:cSld>
  <p:clrMapOvr>
    <a:masterClrMapping/>
  </p:clrMapOvr>
  <p:transition spd="slow">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1827287-48A7-62ED-D797-2BA085B7E605}"/>
              </a:ext>
            </a:extLst>
          </p:cNvPr>
          <p:cNvSpPr txBox="1"/>
          <p:nvPr/>
        </p:nvSpPr>
        <p:spPr>
          <a:xfrm>
            <a:off x="1725106" y="320512"/>
            <a:ext cx="9841583" cy="830997"/>
          </a:xfrm>
          <a:prstGeom prst="rect">
            <a:avLst/>
          </a:prstGeom>
          <a:solidFill>
            <a:schemeClr val="accent3"/>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a:spAutoFit/>
          </a:bodyPr>
          <a:lstStyle/>
          <a:p>
            <a:r>
              <a:rPr lang="en-US" sz="2400" b="1" dirty="0">
                <a:solidFill>
                  <a:schemeClr val="accent1">
                    <a:lumMod val="50000"/>
                  </a:schemeClr>
                </a:solidFill>
                <a:latin typeface="Comic Sans MS" panose="030F0702030302020204" pitchFamily="66" charset="0"/>
              </a:rPr>
              <a:t>4) COMPILING AND TRAINING THE MODEL:</a:t>
            </a:r>
          </a:p>
          <a:p>
            <a:endParaRPr lang="en-US" sz="2400" dirty="0">
              <a:solidFill>
                <a:schemeClr val="accent1">
                  <a:lumMod val="50000"/>
                </a:schemeClr>
              </a:solidFill>
              <a:latin typeface="Comic Sans MS" panose="030F0702030302020204" pitchFamily="66" charset="0"/>
            </a:endParaRPr>
          </a:p>
        </p:txBody>
      </p:sp>
      <p:pic>
        <p:nvPicPr>
          <p:cNvPr id="10241" name="Picture 1" descr="C:\Users\SHYAM\Documents\Hand sign\training.png"/>
          <p:cNvPicPr>
            <a:picLocks noChangeAspect="1" noChangeArrowheads="1"/>
          </p:cNvPicPr>
          <p:nvPr/>
        </p:nvPicPr>
        <p:blipFill>
          <a:blip r:embed="rId2" cstate="print"/>
          <a:srcRect/>
          <a:stretch>
            <a:fillRect/>
          </a:stretch>
        </p:blipFill>
        <p:spPr bwMode="auto">
          <a:xfrm>
            <a:off x="1472184" y="1271016"/>
            <a:ext cx="9912096" cy="5385816"/>
          </a:xfrm>
          <a:prstGeom prst="rect">
            <a:avLst/>
          </a:prstGeom>
          <a:noFill/>
        </p:spPr>
      </p:pic>
    </p:spTree>
    <p:extLst>
      <p:ext uri="{BB962C8B-B14F-4D97-AF65-F5344CB8AC3E}">
        <p14:creationId xmlns:p14="http://schemas.microsoft.com/office/powerpoint/2010/main" xmlns="" val="121850739"/>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3624" y="950976"/>
            <a:ext cx="7836408" cy="2062103"/>
          </a:xfrm>
          <a:prstGeom prst="rect">
            <a:avLst/>
          </a:prstGeom>
          <a:noFill/>
        </p:spPr>
        <p:txBody>
          <a:bodyPr wrap="square" rtlCol="0">
            <a:spAutoFit/>
          </a:bodyPr>
          <a:lstStyle/>
          <a:p>
            <a:r>
              <a:rPr lang="en-US" sz="3200" dirty="0" smtClean="0">
                <a:latin typeface="Comic Sans MS" pitchFamily="66" charset="0"/>
              </a:rPr>
              <a:t>5. Hands sign </a:t>
            </a:r>
            <a:r>
              <a:rPr lang="en-US" sz="3200" dirty="0" err="1" smtClean="0">
                <a:latin typeface="Comic Sans MS" pitchFamily="66" charset="0"/>
              </a:rPr>
              <a:t>recognised</a:t>
            </a:r>
            <a:r>
              <a:rPr lang="en-US" sz="3200" dirty="0" smtClean="0">
                <a:latin typeface="Comic Sans MS" pitchFamily="66" charset="0"/>
              </a:rPr>
              <a:t>:</a:t>
            </a:r>
          </a:p>
          <a:p>
            <a:endParaRPr lang="en-US" sz="3200" dirty="0" smtClean="0">
              <a:latin typeface="Comic Sans MS" pitchFamily="66" charset="0"/>
            </a:endParaRPr>
          </a:p>
          <a:p>
            <a:r>
              <a:rPr lang="en-US" sz="3200" dirty="0" smtClean="0">
                <a:latin typeface="Comic Sans MS" pitchFamily="66" charset="0"/>
              </a:rPr>
              <a:t>The model will be </a:t>
            </a:r>
            <a:r>
              <a:rPr lang="en-US" sz="3200" dirty="0" err="1" smtClean="0">
                <a:latin typeface="Comic Sans MS" pitchFamily="66" charset="0"/>
              </a:rPr>
              <a:t>sucessful</a:t>
            </a:r>
            <a:r>
              <a:rPr lang="en-US" sz="3200" dirty="0" smtClean="0">
                <a:latin typeface="Comic Sans MS" pitchFamily="66" charset="0"/>
              </a:rPr>
              <a:t> to </a:t>
            </a:r>
            <a:r>
              <a:rPr lang="en-US" sz="3200" dirty="0" err="1" smtClean="0">
                <a:latin typeface="Comic Sans MS" pitchFamily="66" charset="0"/>
              </a:rPr>
              <a:t>recognise</a:t>
            </a:r>
            <a:r>
              <a:rPr lang="en-US" sz="3200" dirty="0" smtClean="0">
                <a:latin typeface="Comic Sans MS" pitchFamily="66" charset="0"/>
              </a:rPr>
              <a:t> the hand sign.</a:t>
            </a:r>
            <a:endParaRPr lang="en-US" sz="3200" dirty="0">
              <a:latin typeface="Comic Sans MS" pitchFamily="66" charset="0"/>
            </a:endParaRPr>
          </a:p>
        </p:txBody>
      </p:sp>
    </p:spTree>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26080" y="2532888"/>
            <a:ext cx="5650992" cy="830997"/>
          </a:xfrm>
          <a:prstGeom prst="rect">
            <a:avLst/>
          </a:prstGeom>
          <a:solidFill>
            <a:schemeClr val="accent4">
              <a:lumMod val="40000"/>
              <a:lumOff val="60000"/>
            </a:schemeClr>
          </a:solidFill>
        </p:spPr>
        <p:txBody>
          <a:bodyPr wrap="square" rtlCol="0">
            <a:spAutoFit/>
          </a:bodyPr>
          <a:lstStyle/>
          <a:p>
            <a:r>
              <a:rPr lang="en-US" sz="4800" b="1" u="sng" dirty="0" smtClean="0"/>
              <a:t>OUTPUT OF MODEL</a:t>
            </a:r>
            <a:endParaRPr lang="en-US" sz="4800" b="1" u="sng" dirty="0"/>
          </a:p>
        </p:txBody>
      </p:sp>
    </p:spTree>
    <p:extLst>
      <p:ext uri="{BB962C8B-B14F-4D97-AF65-F5344CB8AC3E}">
        <p14:creationId xmlns:p14="http://schemas.microsoft.com/office/powerpoint/2010/main" xmlns="" val="9003274"/>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67BB1B-A79A-EBD2-4563-FECE9BC4CEE4}"/>
              </a:ext>
            </a:extLst>
          </p:cNvPr>
          <p:cNvSpPr>
            <a:spLocks noGrp="1"/>
          </p:cNvSpPr>
          <p:nvPr>
            <p:ph type="ctrTitle"/>
          </p:nvPr>
        </p:nvSpPr>
        <p:spPr>
          <a:xfrm>
            <a:off x="1923068" y="2085683"/>
            <a:ext cx="9034789" cy="1416377"/>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fontScale="90000"/>
          </a:bodyPr>
          <a:lstStyle/>
          <a:p>
            <a:pPr algn="ctr"/>
            <a:r>
              <a:rPr lang="en-US" sz="4400" dirty="0">
                <a:latin typeface="Arial Rounded MT Bold" panose="020F0704030504030204" pitchFamily="34" charset="0"/>
              </a:rPr>
              <a:t>  HAND </a:t>
            </a:r>
            <a:r>
              <a:rPr lang="en-US" sz="4400" dirty="0" smtClean="0">
                <a:latin typeface="Arial Rounded MT Bold" panose="020F0704030504030204" pitchFamily="34" charset="0"/>
              </a:rPr>
              <a:t>SIGN DETECTION  </a:t>
            </a:r>
            <a:r>
              <a:rPr lang="en-US" sz="4400" dirty="0">
                <a:latin typeface="Arial Rounded MT Bold" panose="020F0704030504030204" pitchFamily="34" charset="0"/>
              </a:rPr>
              <a:t>USING CNN</a:t>
            </a:r>
            <a:endParaRPr lang="en-IN" sz="4400" dirty="0">
              <a:latin typeface="Arial Rounded MT Bold" panose="020F0704030504030204" pitchFamily="34" charset="0"/>
            </a:endParaRPr>
          </a:p>
        </p:txBody>
      </p:sp>
      <p:sp>
        <p:nvSpPr>
          <p:cNvPr id="3" name="Subtitle 2">
            <a:extLst>
              <a:ext uri="{FF2B5EF4-FFF2-40B4-BE49-F238E27FC236}">
                <a16:creationId xmlns:a16="http://schemas.microsoft.com/office/drawing/2014/main" xmlns="" id="{E3736B6A-0644-B24E-2658-7A4068B7ABE1}"/>
              </a:ext>
            </a:extLst>
          </p:cNvPr>
          <p:cNvSpPr>
            <a:spLocks noGrp="1"/>
          </p:cNvSpPr>
          <p:nvPr>
            <p:ph type="subTitle" idx="1"/>
          </p:nvPr>
        </p:nvSpPr>
        <p:spPr>
          <a:xfrm>
            <a:off x="2036191" y="4242065"/>
            <a:ext cx="10727702" cy="2262430"/>
          </a:xfrm>
        </p:spPr>
        <p:txBody>
          <a:bodyPr>
            <a:noAutofit/>
          </a:bodyPr>
          <a:lstStyle/>
          <a:p>
            <a:r>
              <a:rPr lang="en-US" sz="2800" u="sng" dirty="0">
                <a:solidFill>
                  <a:schemeClr val="tx1">
                    <a:lumMod val="85000"/>
                    <a:lumOff val="15000"/>
                  </a:schemeClr>
                </a:solidFill>
                <a:latin typeface="Comic Sans MS" panose="030F0702030302020204" pitchFamily="66" charset="0"/>
              </a:rPr>
              <a:t>OBJECTIVE :</a:t>
            </a:r>
            <a:r>
              <a:rPr lang="en-US" sz="2800" dirty="0">
                <a:solidFill>
                  <a:schemeClr val="tx1">
                    <a:lumMod val="85000"/>
                    <a:lumOff val="15000"/>
                  </a:schemeClr>
                </a:solidFill>
                <a:latin typeface="Comic Sans MS" panose="030F0702030302020204" pitchFamily="66" charset="0"/>
              </a:rPr>
              <a:t>  To build a model which can identify the   </a:t>
            </a:r>
          </a:p>
          <a:p>
            <a:r>
              <a:rPr lang="en-US" sz="2800" dirty="0" smtClean="0">
                <a:solidFill>
                  <a:schemeClr val="tx1">
                    <a:lumMod val="85000"/>
                    <a:lumOff val="15000"/>
                  </a:schemeClr>
                </a:solidFill>
                <a:latin typeface="Comic Sans MS" panose="030F0702030302020204" pitchFamily="66" charset="0"/>
              </a:rPr>
              <a:t>Hand symbols &amp; </a:t>
            </a:r>
            <a:r>
              <a:rPr lang="en-US" sz="2800" dirty="0">
                <a:solidFill>
                  <a:schemeClr val="tx1">
                    <a:lumMod val="85000"/>
                    <a:lumOff val="15000"/>
                  </a:schemeClr>
                </a:solidFill>
                <a:latin typeface="Comic Sans MS" panose="030F0702030302020204" pitchFamily="66" charset="0"/>
              </a:rPr>
              <a:t>classifying them.</a:t>
            </a:r>
            <a:endParaRPr lang="en-IN" sz="2800" dirty="0">
              <a:solidFill>
                <a:schemeClr val="tx1">
                  <a:lumMod val="85000"/>
                  <a:lumOff val="15000"/>
                </a:schemeClr>
              </a:solidFill>
              <a:latin typeface="Comic Sans MS" panose="030F0702030302020204" pitchFamily="66" charset="0"/>
            </a:endParaRPr>
          </a:p>
        </p:txBody>
      </p:sp>
      <p:sp>
        <p:nvSpPr>
          <p:cNvPr id="5" name="Star: 5 Points 4">
            <a:extLst>
              <a:ext uri="{FF2B5EF4-FFF2-40B4-BE49-F238E27FC236}">
                <a16:creationId xmlns:a16="http://schemas.microsoft.com/office/drawing/2014/main" xmlns="" id="{D7AD4BDC-8A09-498D-C3A5-72398064CB3F}"/>
              </a:ext>
            </a:extLst>
          </p:cNvPr>
          <p:cNvSpPr/>
          <p:nvPr/>
        </p:nvSpPr>
        <p:spPr>
          <a:xfrm>
            <a:off x="2042411" y="2402704"/>
            <a:ext cx="443060" cy="33936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C:\Users\SHYAM\Documents\Hand sign\ASL 1.png"/>
          <p:cNvPicPr>
            <a:picLocks noChangeAspect="1" noChangeArrowheads="1"/>
          </p:cNvPicPr>
          <p:nvPr/>
        </p:nvPicPr>
        <p:blipFill>
          <a:blip r:embed="rId2" cstate="print"/>
          <a:srcRect/>
          <a:stretch>
            <a:fillRect/>
          </a:stretch>
        </p:blipFill>
        <p:spPr bwMode="auto">
          <a:xfrm>
            <a:off x="536448" y="5102352"/>
            <a:ext cx="11811000" cy="1600200"/>
          </a:xfrm>
          <a:prstGeom prst="rect">
            <a:avLst/>
          </a:prstGeom>
          <a:noFill/>
        </p:spPr>
      </p:pic>
      <p:sp>
        <p:nvSpPr>
          <p:cNvPr id="8" name="TextBox 7"/>
          <p:cNvSpPr txBox="1"/>
          <p:nvPr/>
        </p:nvSpPr>
        <p:spPr>
          <a:xfrm>
            <a:off x="2039112" y="502920"/>
            <a:ext cx="8375904" cy="646331"/>
          </a:xfrm>
          <a:prstGeom prst="rect">
            <a:avLst/>
          </a:prstGeom>
          <a:solidFill>
            <a:srgbClr val="A1E2C7"/>
          </a:solidFill>
        </p:spPr>
        <p:txBody>
          <a:bodyPr wrap="square" rtlCol="0">
            <a:spAutoFit/>
          </a:bodyPr>
          <a:lstStyle/>
          <a:p>
            <a:r>
              <a:rPr lang="en-US" sz="3600" u="sng" dirty="0" smtClean="0">
                <a:latin typeface="Comic Sans MS" pitchFamily="66" charset="0"/>
              </a:rPr>
              <a:t>PROJECT  TITLE  &amp;  OBJECTIVE</a:t>
            </a:r>
            <a:endParaRPr lang="en-US" sz="3600" u="sng" dirty="0">
              <a:latin typeface="Comic Sans MS" pitchFamily="66" charset="0"/>
            </a:endParaRPr>
          </a:p>
        </p:txBody>
      </p:sp>
    </p:spTree>
    <p:extLst>
      <p:ext uri="{BB962C8B-B14F-4D97-AF65-F5344CB8AC3E}">
        <p14:creationId xmlns:p14="http://schemas.microsoft.com/office/powerpoint/2010/main" xmlns="" val="36709603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5400000">
                                      <p:cBhvr>
                                        <p:cTn id="6" dur="2000" fill="hold"/>
                                        <p:tgtEl>
                                          <p:spTgt spid="5"/>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7" presetClass="emph" presetSubtype="0" fill="remove" grpId="0" nodeType="clickEffect">
                                  <p:stCondLst>
                                    <p:cond delay="0"/>
                                  </p:stCondLst>
                                  <p:childTnLst>
                                    <p:animClr clrSpc="rgb" dir="cw">
                                      <p:cBhvr override="childStyle">
                                        <p:cTn id="10" dur="250" autoRev="1" fill="remove"/>
                                        <p:tgtEl>
                                          <p:spTgt spid="2"/>
                                        </p:tgtEl>
                                        <p:attrNameLst>
                                          <p:attrName>style.color</p:attrName>
                                        </p:attrNameLst>
                                      </p:cBhvr>
                                      <p:to>
                                        <a:schemeClr val="bg1"/>
                                      </p:to>
                                    </p:animClr>
                                    <p:animClr clrSpc="rgb" dir="cw">
                                      <p:cBhvr>
                                        <p:cTn id="11" dur="250" autoRev="1" fill="remove"/>
                                        <p:tgtEl>
                                          <p:spTgt spid="2"/>
                                        </p:tgtEl>
                                        <p:attrNameLst>
                                          <p:attrName>fillcolor</p:attrName>
                                        </p:attrNameLst>
                                      </p:cBhvr>
                                      <p:to>
                                        <a:schemeClr val="bg1"/>
                                      </p:to>
                                    </p:animClr>
                                    <p:set>
                                      <p:cBhvr>
                                        <p:cTn id="12" dur="250" autoRev="1" fill="remove"/>
                                        <p:tgtEl>
                                          <p:spTgt spid="2"/>
                                        </p:tgtEl>
                                        <p:attrNameLst>
                                          <p:attrName>fill.type</p:attrName>
                                        </p:attrNameLst>
                                      </p:cBhvr>
                                      <p:to>
                                        <p:strVal val="solid"/>
                                      </p:to>
                                    </p:set>
                                    <p:set>
                                      <p:cBhvr>
                                        <p:cTn id="13" dur="250" autoRev="1" fill="remove"/>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descr="C:\Users\SHYAM\Documents\Hand sign\A.png"/>
          <p:cNvPicPr>
            <a:picLocks noChangeAspect="1" noChangeArrowheads="1"/>
          </p:cNvPicPr>
          <p:nvPr/>
        </p:nvPicPr>
        <p:blipFill>
          <a:blip r:embed="rId2" cstate="print"/>
          <a:srcRect/>
          <a:stretch>
            <a:fillRect/>
          </a:stretch>
        </p:blipFill>
        <p:spPr bwMode="auto">
          <a:xfrm>
            <a:off x="1838263" y="357887"/>
            <a:ext cx="3209226" cy="2495042"/>
          </a:xfrm>
          <a:prstGeom prst="rect">
            <a:avLst/>
          </a:prstGeom>
          <a:noFill/>
        </p:spPr>
      </p:pic>
      <p:pic>
        <p:nvPicPr>
          <p:cNvPr id="7170" name="Picture 2" descr="C:\Users\SHYAM\Documents\Hand sign\B.png"/>
          <p:cNvPicPr>
            <a:picLocks noChangeAspect="1" noChangeArrowheads="1"/>
          </p:cNvPicPr>
          <p:nvPr/>
        </p:nvPicPr>
        <p:blipFill>
          <a:blip r:embed="rId3" cstate="print"/>
          <a:srcRect/>
          <a:stretch>
            <a:fillRect/>
          </a:stretch>
        </p:blipFill>
        <p:spPr bwMode="auto">
          <a:xfrm>
            <a:off x="5276088" y="338837"/>
            <a:ext cx="3035808" cy="2459227"/>
          </a:xfrm>
          <a:prstGeom prst="rect">
            <a:avLst/>
          </a:prstGeom>
          <a:noFill/>
        </p:spPr>
      </p:pic>
      <p:pic>
        <p:nvPicPr>
          <p:cNvPr id="7171" name="Picture 3" descr="C:\Users\SHYAM\Documents\Hand sign\C.png"/>
          <p:cNvPicPr>
            <a:picLocks noChangeAspect="1" noChangeArrowheads="1"/>
          </p:cNvPicPr>
          <p:nvPr/>
        </p:nvPicPr>
        <p:blipFill>
          <a:blip r:embed="rId4" cstate="print"/>
          <a:srcRect/>
          <a:stretch>
            <a:fillRect/>
          </a:stretch>
        </p:blipFill>
        <p:spPr bwMode="auto">
          <a:xfrm>
            <a:off x="8494776" y="356616"/>
            <a:ext cx="3047238" cy="2423160"/>
          </a:xfrm>
          <a:prstGeom prst="rect">
            <a:avLst/>
          </a:prstGeom>
          <a:noFill/>
        </p:spPr>
      </p:pic>
      <p:pic>
        <p:nvPicPr>
          <p:cNvPr id="7172" name="Picture 4" descr="C:\Users\SHYAM\Documents\Hand sign\D.png"/>
          <p:cNvPicPr>
            <a:picLocks noChangeAspect="1" noChangeArrowheads="1"/>
          </p:cNvPicPr>
          <p:nvPr/>
        </p:nvPicPr>
        <p:blipFill>
          <a:blip r:embed="rId5" cstate="print"/>
          <a:srcRect/>
          <a:stretch>
            <a:fillRect/>
          </a:stretch>
        </p:blipFill>
        <p:spPr bwMode="auto">
          <a:xfrm>
            <a:off x="1837944" y="3026664"/>
            <a:ext cx="3227832" cy="2660904"/>
          </a:xfrm>
          <a:prstGeom prst="rect">
            <a:avLst/>
          </a:prstGeom>
          <a:noFill/>
        </p:spPr>
      </p:pic>
      <p:pic>
        <p:nvPicPr>
          <p:cNvPr id="7173" name="Picture 5" descr="C:\Users\SHYAM\Documents\Hand sign\E.png"/>
          <p:cNvPicPr>
            <a:picLocks noChangeAspect="1" noChangeArrowheads="1"/>
          </p:cNvPicPr>
          <p:nvPr/>
        </p:nvPicPr>
        <p:blipFill>
          <a:blip r:embed="rId6" cstate="print"/>
          <a:srcRect/>
          <a:stretch>
            <a:fillRect/>
          </a:stretch>
        </p:blipFill>
        <p:spPr bwMode="auto">
          <a:xfrm>
            <a:off x="5422393" y="3054097"/>
            <a:ext cx="3008376" cy="2596896"/>
          </a:xfrm>
          <a:prstGeom prst="rect">
            <a:avLst/>
          </a:prstGeom>
          <a:noFill/>
        </p:spPr>
      </p:pic>
      <p:pic>
        <p:nvPicPr>
          <p:cNvPr id="7174" name="Picture 6" descr="C:\Users\SHYAM\Documents\Hand sign\F.png"/>
          <p:cNvPicPr>
            <a:picLocks noChangeAspect="1" noChangeArrowheads="1"/>
          </p:cNvPicPr>
          <p:nvPr/>
        </p:nvPicPr>
        <p:blipFill>
          <a:blip r:embed="rId7" cstate="print"/>
          <a:srcRect/>
          <a:stretch>
            <a:fillRect/>
          </a:stretch>
        </p:blipFill>
        <p:spPr bwMode="auto">
          <a:xfrm>
            <a:off x="8595360" y="3099816"/>
            <a:ext cx="2953511" cy="2542032"/>
          </a:xfrm>
          <a:prstGeom prst="rect">
            <a:avLst/>
          </a:prstGeom>
          <a:noFill/>
        </p:spPr>
      </p:pic>
    </p:spTree>
    <p:extLst>
      <p:ext uri="{BB962C8B-B14F-4D97-AF65-F5344CB8AC3E}">
        <p14:creationId xmlns:p14="http://schemas.microsoft.com/office/powerpoint/2010/main" xmlns="" val="3574304835"/>
      </p:ext>
    </p:extLst>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descr="C:\Users\SHYAM\Documents\Hand sign\G.png"/>
          <p:cNvPicPr>
            <a:picLocks noChangeAspect="1" noChangeArrowheads="1"/>
          </p:cNvPicPr>
          <p:nvPr/>
        </p:nvPicPr>
        <p:blipFill>
          <a:blip r:embed="rId2" cstate="print"/>
          <a:srcRect/>
          <a:stretch>
            <a:fillRect/>
          </a:stretch>
        </p:blipFill>
        <p:spPr bwMode="auto">
          <a:xfrm>
            <a:off x="1901127" y="402336"/>
            <a:ext cx="2808033" cy="2720150"/>
          </a:xfrm>
          <a:prstGeom prst="rect">
            <a:avLst/>
          </a:prstGeom>
          <a:noFill/>
        </p:spPr>
      </p:pic>
      <p:pic>
        <p:nvPicPr>
          <p:cNvPr id="6146" name="Picture 2" descr="C:\Users\SHYAM\Documents\Hand sign\H.png"/>
          <p:cNvPicPr>
            <a:picLocks noChangeAspect="1" noChangeArrowheads="1"/>
          </p:cNvPicPr>
          <p:nvPr/>
        </p:nvPicPr>
        <p:blipFill>
          <a:blip r:embed="rId3" cstate="print"/>
          <a:srcRect/>
          <a:stretch>
            <a:fillRect/>
          </a:stretch>
        </p:blipFill>
        <p:spPr bwMode="auto">
          <a:xfrm>
            <a:off x="4974336" y="427801"/>
            <a:ext cx="3219450" cy="2662871"/>
          </a:xfrm>
          <a:prstGeom prst="rect">
            <a:avLst/>
          </a:prstGeom>
          <a:noFill/>
        </p:spPr>
      </p:pic>
      <p:pic>
        <p:nvPicPr>
          <p:cNvPr id="6147" name="Picture 3" descr="C:\Users\SHYAM\Documents\Hand sign\I.png"/>
          <p:cNvPicPr>
            <a:picLocks noChangeAspect="1" noChangeArrowheads="1"/>
          </p:cNvPicPr>
          <p:nvPr/>
        </p:nvPicPr>
        <p:blipFill>
          <a:blip r:embed="rId4" cstate="print"/>
          <a:srcRect/>
          <a:stretch>
            <a:fillRect/>
          </a:stretch>
        </p:blipFill>
        <p:spPr bwMode="auto">
          <a:xfrm>
            <a:off x="8311896" y="448056"/>
            <a:ext cx="3127248" cy="2642616"/>
          </a:xfrm>
          <a:prstGeom prst="rect">
            <a:avLst/>
          </a:prstGeom>
          <a:noFill/>
        </p:spPr>
      </p:pic>
      <p:pic>
        <p:nvPicPr>
          <p:cNvPr id="6148" name="Picture 4" descr="C:\Users\SHYAM\Documents\Hand sign\J.png"/>
          <p:cNvPicPr>
            <a:picLocks noChangeAspect="1" noChangeArrowheads="1"/>
          </p:cNvPicPr>
          <p:nvPr/>
        </p:nvPicPr>
        <p:blipFill>
          <a:blip r:embed="rId5" cstate="print"/>
          <a:srcRect/>
          <a:stretch>
            <a:fillRect/>
          </a:stretch>
        </p:blipFill>
        <p:spPr bwMode="auto">
          <a:xfrm>
            <a:off x="1865377" y="3191257"/>
            <a:ext cx="2862072" cy="2569464"/>
          </a:xfrm>
          <a:prstGeom prst="rect">
            <a:avLst/>
          </a:prstGeom>
          <a:noFill/>
        </p:spPr>
      </p:pic>
      <p:pic>
        <p:nvPicPr>
          <p:cNvPr id="6149" name="Picture 5" descr="C:\Users\SHYAM\Documents\Hand sign\K.png"/>
          <p:cNvPicPr>
            <a:picLocks noChangeAspect="1" noChangeArrowheads="1"/>
          </p:cNvPicPr>
          <p:nvPr/>
        </p:nvPicPr>
        <p:blipFill>
          <a:blip r:embed="rId6" cstate="print"/>
          <a:srcRect/>
          <a:stretch>
            <a:fillRect/>
          </a:stretch>
        </p:blipFill>
        <p:spPr bwMode="auto">
          <a:xfrm>
            <a:off x="4919472" y="3218688"/>
            <a:ext cx="3273552" cy="2526030"/>
          </a:xfrm>
          <a:prstGeom prst="rect">
            <a:avLst/>
          </a:prstGeom>
          <a:noFill/>
        </p:spPr>
      </p:pic>
      <p:pic>
        <p:nvPicPr>
          <p:cNvPr id="6150" name="Picture 6" descr="C:\Users\SHYAM\Documents\Hand sign\L.png"/>
          <p:cNvPicPr>
            <a:picLocks noChangeAspect="1" noChangeArrowheads="1"/>
          </p:cNvPicPr>
          <p:nvPr/>
        </p:nvPicPr>
        <p:blipFill>
          <a:blip r:embed="rId7" cstate="print"/>
          <a:srcRect/>
          <a:stretch>
            <a:fillRect/>
          </a:stretch>
        </p:blipFill>
        <p:spPr bwMode="auto">
          <a:xfrm>
            <a:off x="8293608" y="3273552"/>
            <a:ext cx="3136392" cy="2432303"/>
          </a:xfrm>
          <a:prstGeom prst="rect">
            <a:avLst/>
          </a:prstGeom>
          <a:noFill/>
        </p:spPr>
      </p:pic>
    </p:spTree>
    <p:extLst>
      <p:ext uri="{BB962C8B-B14F-4D97-AF65-F5344CB8AC3E}">
        <p14:creationId xmlns:p14="http://schemas.microsoft.com/office/powerpoint/2010/main" xmlns="" val="2270106487"/>
      </p:ext>
    </p:extLst>
  </p:cSld>
  <p:clrMapOvr>
    <a:masterClrMapping/>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C:\Users\SHYAM\Documents\Hand sign\M.png"/>
          <p:cNvPicPr>
            <a:picLocks noChangeAspect="1" noChangeArrowheads="1"/>
          </p:cNvPicPr>
          <p:nvPr/>
        </p:nvPicPr>
        <p:blipFill>
          <a:blip r:embed="rId2" cstate="print"/>
          <a:srcRect/>
          <a:stretch>
            <a:fillRect/>
          </a:stretch>
        </p:blipFill>
        <p:spPr bwMode="auto">
          <a:xfrm>
            <a:off x="1604899" y="365760"/>
            <a:ext cx="3451733" cy="2670048"/>
          </a:xfrm>
          <a:prstGeom prst="rect">
            <a:avLst/>
          </a:prstGeom>
          <a:noFill/>
        </p:spPr>
      </p:pic>
      <p:pic>
        <p:nvPicPr>
          <p:cNvPr id="43011" name="Picture 3" descr="C:\Users\SHYAM\Documents\Hand sign\N.png"/>
          <p:cNvPicPr>
            <a:picLocks noChangeAspect="1" noChangeArrowheads="1"/>
          </p:cNvPicPr>
          <p:nvPr/>
        </p:nvPicPr>
        <p:blipFill>
          <a:blip r:embed="rId3" cstate="print"/>
          <a:srcRect/>
          <a:stretch>
            <a:fillRect/>
          </a:stretch>
        </p:blipFill>
        <p:spPr bwMode="auto">
          <a:xfrm>
            <a:off x="5175504" y="365761"/>
            <a:ext cx="3429762" cy="2624327"/>
          </a:xfrm>
          <a:prstGeom prst="rect">
            <a:avLst/>
          </a:prstGeom>
          <a:noFill/>
        </p:spPr>
      </p:pic>
      <p:pic>
        <p:nvPicPr>
          <p:cNvPr id="43012" name="Picture 4" descr="C:\Users\SHYAM\Documents\Hand sign\O.png"/>
          <p:cNvPicPr>
            <a:picLocks noChangeAspect="1" noChangeArrowheads="1"/>
          </p:cNvPicPr>
          <p:nvPr/>
        </p:nvPicPr>
        <p:blipFill>
          <a:blip r:embed="rId4" cstate="print"/>
          <a:srcRect/>
          <a:stretch>
            <a:fillRect/>
          </a:stretch>
        </p:blipFill>
        <p:spPr bwMode="auto">
          <a:xfrm>
            <a:off x="8695944" y="356616"/>
            <a:ext cx="3149918" cy="2688336"/>
          </a:xfrm>
          <a:prstGeom prst="rect">
            <a:avLst/>
          </a:prstGeom>
          <a:noFill/>
        </p:spPr>
      </p:pic>
      <p:pic>
        <p:nvPicPr>
          <p:cNvPr id="43013" name="Picture 5" descr="C:\Users\SHYAM\Documents\Hand sign\P.png"/>
          <p:cNvPicPr>
            <a:picLocks noChangeAspect="1" noChangeArrowheads="1"/>
          </p:cNvPicPr>
          <p:nvPr/>
        </p:nvPicPr>
        <p:blipFill>
          <a:blip r:embed="rId5" cstate="print"/>
          <a:srcRect/>
          <a:stretch>
            <a:fillRect/>
          </a:stretch>
        </p:blipFill>
        <p:spPr bwMode="auto">
          <a:xfrm>
            <a:off x="1627951" y="3054096"/>
            <a:ext cx="3346386" cy="3055239"/>
          </a:xfrm>
          <a:prstGeom prst="rect">
            <a:avLst/>
          </a:prstGeom>
          <a:noFill/>
        </p:spPr>
      </p:pic>
      <p:pic>
        <p:nvPicPr>
          <p:cNvPr id="43014" name="Picture 6" descr="C:\Users\SHYAM\Documents\Hand sign\Q.png"/>
          <p:cNvPicPr>
            <a:picLocks noChangeAspect="1" noChangeArrowheads="1"/>
          </p:cNvPicPr>
          <p:nvPr/>
        </p:nvPicPr>
        <p:blipFill>
          <a:blip r:embed="rId6" cstate="print"/>
          <a:srcRect/>
          <a:stretch>
            <a:fillRect/>
          </a:stretch>
        </p:blipFill>
        <p:spPr bwMode="auto">
          <a:xfrm>
            <a:off x="5330952" y="3108960"/>
            <a:ext cx="3163824" cy="2995994"/>
          </a:xfrm>
          <a:prstGeom prst="rect">
            <a:avLst/>
          </a:prstGeom>
          <a:noFill/>
        </p:spPr>
      </p:pic>
      <p:pic>
        <p:nvPicPr>
          <p:cNvPr id="43015" name="Picture 7" descr="C:\Users\SHYAM\Documents\Hand sign\R.png"/>
          <p:cNvPicPr>
            <a:picLocks noChangeAspect="1" noChangeArrowheads="1"/>
          </p:cNvPicPr>
          <p:nvPr/>
        </p:nvPicPr>
        <p:blipFill>
          <a:blip r:embed="rId7" cstate="print"/>
          <a:srcRect/>
          <a:stretch>
            <a:fillRect/>
          </a:stretch>
        </p:blipFill>
        <p:spPr bwMode="auto">
          <a:xfrm>
            <a:off x="8638222" y="3101849"/>
            <a:ext cx="3203258" cy="2969768"/>
          </a:xfrm>
          <a:prstGeom prst="rect">
            <a:avLst/>
          </a:prstGeom>
          <a:noFill/>
        </p:spPr>
      </p:pic>
    </p:spTree>
  </p:cSld>
  <p:clrMapOvr>
    <a:masterClrMapping/>
  </p:clrMapOvr>
  <p:transition spd="slow">
    <p:cov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C:\Users\SHYAM\Documents\Hand sign\S.png"/>
          <p:cNvPicPr>
            <a:picLocks noChangeAspect="1" noChangeArrowheads="1"/>
          </p:cNvPicPr>
          <p:nvPr/>
        </p:nvPicPr>
        <p:blipFill>
          <a:blip r:embed="rId2" cstate="print"/>
          <a:srcRect/>
          <a:stretch>
            <a:fillRect/>
          </a:stretch>
        </p:blipFill>
        <p:spPr bwMode="auto">
          <a:xfrm>
            <a:off x="1682496" y="420625"/>
            <a:ext cx="3104198" cy="2962656"/>
          </a:xfrm>
          <a:prstGeom prst="rect">
            <a:avLst/>
          </a:prstGeom>
          <a:noFill/>
        </p:spPr>
      </p:pic>
      <p:pic>
        <p:nvPicPr>
          <p:cNvPr id="44035" name="Picture 3" descr="C:\Users\SHYAM\Documents\Hand sign\T.png"/>
          <p:cNvPicPr>
            <a:picLocks noChangeAspect="1" noChangeArrowheads="1"/>
          </p:cNvPicPr>
          <p:nvPr/>
        </p:nvPicPr>
        <p:blipFill>
          <a:blip r:embed="rId3" cstate="print"/>
          <a:srcRect/>
          <a:stretch>
            <a:fillRect/>
          </a:stretch>
        </p:blipFill>
        <p:spPr bwMode="auto">
          <a:xfrm>
            <a:off x="4965192" y="512065"/>
            <a:ext cx="3291840" cy="2880360"/>
          </a:xfrm>
          <a:prstGeom prst="rect">
            <a:avLst/>
          </a:prstGeom>
          <a:noFill/>
        </p:spPr>
      </p:pic>
      <p:pic>
        <p:nvPicPr>
          <p:cNvPr id="44036" name="Picture 4" descr="C:\Users\SHYAM\Documents\Hand sign\U.png"/>
          <p:cNvPicPr>
            <a:picLocks noChangeAspect="1" noChangeArrowheads="1"/>
          </p:cNvPicPr>
          <p:nvPr/>
        </p:nvPicPr>
        <p:blipFill>
          <a:blip r:embed="rId4" cstate="print"/>
          <a:srcRect/>
          <a:stretch>
            <a:fillRect/>
          </a:stretch>
        </p:blipFill>
        <p:spPr bwMode="auto">
          <a:xfrm>
            <a:off x="8421624" y="500191"/>
            <a:ext cx="3201543" cy="2837369"/>
          </a:xfrm>
          <a:prstGeom prst="rect">
            <a:avLst/>
          </a:prstGeom>
          <a:noFill/>
        </p:spPr>
      </p:pic>
      <p:pic>
        <p:nvPicPr>
          <p:cNvPr id="44037" name="Picture 5" descr="C:\Users\SHYAM\Documents\Hand sign\V.png"/>
          <p:cNvPicPr>
            <a:picLocks noChangeAspect="1" noChangeArrowheads="1"/>
          </p:cNvPicPr>
          <p:nvPr/>
        </p:nvPicPr>
        <p:blipFill>
          <a:blip r:embed="rId5" cstate="print"/>
          <a:srcRect/>
          <a:stretch>
            <a:fillRect/>
          </a:stretch>
        </p:blipFill>
        <p:spPr bwMode="auto">
          <a:xfrm>
            <a:off x="1720152" y="3547872"/>
            <a:ext cx="2998151" cy="2834640"/>
          </a:xfrm>
          <a:prstGeom prst="rect">
            <a:avLst/>
          </a:prstGeom>
          <a:noFill/>
        </p:spPr>
      </p:pic>
      <p:pic>
        <p:nvPicPr>
          <p:cNvPr id="44038" name="Picture 6" descr="C:\Users\SHYAM\Documents\Hand sign\W.png"/>
          <p:cNvPicPr>
            <a:picLocks noChangeAspect="1" noChangeArrowheads="1"/>
          </p:cNvPicPr>
          <p:nvPr/>
        </p:nvPicPr>
        <p:blipFill>
          <a:blip r:embed="rId6" cstate="print"/>
          <a:srcRect/>
          <a:stretch>
            <a:fillRect/>
          </a:stretch>
        </p:blipFill>
        <p:spPr bwMode="auto">
          <a:xfrm>
            <a:off x="5029201" y="3483864"/>
            <a:ext cx="3209544" cy="2834640"/>
          </a:xfrm>
          <a:prstGeom prst="rect">
            <a:avLst/>
          </a:prstGeom>
          <a:noFill/>
        </p:spPr>
      </p:pic>
      <p:pic>
        <p:nvPicPr>
          <p:cNvPr id="44039" name="Picture 7" descr="C:\Users\SHYAM\Documents\Hand sign\X.png"/>
          <p:cNvPicPr>
            <a:picLocks noChangeAspect="1" noChangeArrowheads="1"/>
          </p:cNvPicPr>
          <p:nvPr/>
        </p:nvPicPr>
        <p:blipFill>
          <a:blip r:embed="rId7" cstate="print"/>
          <a:srcRect/>
          <a:stretch>
            <a:fillRect/>
          </a:stretch>
        </p:blipFill>
        <p:spPr bwMode="auto">
          <a:xfrm>
            <a:off x="8412480" y="3575304"/>
            <a:ext cx="3320415" cy="2807208"/>
          </a:xfrm>
          <a:prstGeom prst="rect">
            <a:avLst/>
          </a:prstGeom>
          <a:noFill/>
        </p:spPr>
      </p:pic>
    </p:spTree>
  </p:cSld>
  <p:clrMapOvr>
    <a:masterClrMapping/>
  </p:clrMapOvr>
  <p:transition spd="slow">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Users\SHYAM\Documents\Hand sign\Y.png"/>
          <p:cNvPicPr>
            <a:picLocks noChangeAspect="1" noChangeArrowheads="1"/>
          </p:cNvPicPr>
          <p:nvPr/>
        </p:nvPicPr>
        <p:blipFill>
          <a:blip r:embed="rId2" cstate="print"/>
          <a:srcRect/>
          <a:stretch>
            <a:fillRect/>
          </a:stretch>
        </p:blipFill>
        <p:spPr bwMode="auto">
          <a:xfrm>
            <a:off x="2304288" y="550673"/>
            <a:ext cx="3809810" cy="3125216"/>
          </a:xfrm>
          <a:prstGeom prst="rect">
            <a:avLst/>
          </a:prstGeom>
          <a:noFill/>
        </p:spPr>
      </p:pic>
      <p:pic>
        <p:nvPicPr>
          <p:cNvPr id="45059" name="Picture 3" descr="C:\Users\SHYAM\Documents\Hand sign\Z.png"/>
          <p:cNvPicPr>
            <a:picLocks noChangeAspect="1" noChangeArrowheads="1"/>
          </p:cNvPicPr>
          <p:nvPr/>
        </p:nvPicPr>
        <p:blipFill>
          <a:blip r:embed="rId3" cstate="print"/>
          <a:srcRect/>
          <a:stretch>
            <a:fillRect/>
          </a:stretch>
        </p:blipFill>
        <p:spPr bwMode="auto">
          <a:xfrm>
            <a:off x="6473952" y="585216"/>
            <a:ext cx="3648456" cy="3081527"/>
          </a:xfrm>
          <a:prstGeom prst="rect">
            <a:avLst/>
          </a:prstGeom>
          <a:noFill/>
        </p:spPr>
      </p:pic>
    </p:spTree>
  </p:cSld>
  <p:clrMapOvr>
    <a:masterClrMapping/>
  </p:clrMapOvr>
  <p:transition spd="slow">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xmlns="" id="{3320A2C1-3A01-71A1-57C1-16C3C533E61E}"/>
              </a:ext>
            </a:extLst>
          </p:cNvPr>
          <p:cNvSpPr txBox="1">
            <a:spLocks/>
          </p:cNvSpPr>
          <p:nvPr/>
        </p:nvSpPr>
        <p:spPr>
          <a:xfrm>
            <a:off x="1489858" y="1727355"/>
            <a:ext cx="9966393" cy="4666365"/>
          </a:xfrm>
          <a:prstGeom prst="rect">
            <a:avLst/>
          </a:prstGeom>
          <a:solidFill>
            <a:schemeClr val="bg1">
              <a:lumMod val="95000"/>
            </a:schemeClr>
          </a:solidFill>
        </p:spPr>
        <p:style>
          <a:lnRef idx="1">
            <a:schemeClr val="accent1"/>
          </a:lnRef>
          <a:fillRef idx="2">
            <a:schemeClr val="accent1"/>
          </a:fillRef>
          <a:effectRef idx="1">
            <a:schemeClr val="accent1"/>
          </a:effectRef>
          <a:fontRef idx="minor">
            <a:schemeClr val="dk1"/>
          </a:fontRef>
        </p:style>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dk1"/>
                </a:solidFill>
                <a:latin typeface="+mn-lt"/>
                <a:ea typeface="+mn-ea"/>
                <a:cs typeface="+mn-cs"/>
              </a:defRPr>
            </a:lvl9pPr>
          </a:lstStyle>
          <a:p>
            <a:r>
              <a:rPr lang="en-US" b="1" u="sng" dirty="0">
                <a:solidFill>
                  <a:schemeClr val="accent1">
                    <a:lumMod val="50000"/>
                  </a:schemeClr>
                </a:solidFill>
              </a:rPr>
              <a:t>Hardware Requirements : </a:t>
            </a:r>
          </a:p>
          <a:p>
            <a:pPr marL="457200" indent="-457200">
              <a:buFont typeface="Wingdings 3" charset="2"/>
              <a:buAutoNum type="arabicParenR"/>
            </a:pPr>
            <a:r>
              <a:rPr lang="en-US" b="1" u="sng" dirty="0"/>
              <a:t>Processor :</a:t>
            </a:r>
            <a:r>
              <a:rPr lang="en-US" dirty="0"/>
              <a:t>               Intel(R) Core(TM) i5</a:t>
            </a:r>
          </a:p>
          <a:p>
            <a:pPr marL="457200" indent="-457200">
              <a:buFont typeface="Wingdings 3" charset="2"/>
              <a:buAutoNum type="arabicParenR"/>
            </a:pPr>
            <a:r>
              <a:rPr lang="en-US" b="1" u="sng" dirty="0"/>
              <a:t>RAM :</a:t>
            </a:r>
            <a:r>
              <a:rPr lang="en-US" b="1" dirty="0"/>
              <a:t>                         </a:t>
            </a:r>
            <a:r>
              <a:rPr lang="en-US" dirty="0"/>
              <a:t>8.00 GB</a:t>
            </a:r>
          </a:p>
          <a:p>
            <a:pPr marL="457200" indent="-457200">
              <a:buFont typeface="Wingdings 3" charset="2"/>
              <a:buAutoNum type="arabicParenR"/>
            </a:pPr>
            <a:r>
              <a:rPr lang="en-IN" b="1" u="sng" dirty="0"/>
              <a:t>System Type :</a:t>
            </a:r>
            <a:r>
              <a:rPr lang="en-IN" dirty="0"/>
              <a:t>         64-bit operating system</a:t>
            </a:r>
          </a:p>
          <a:p>
            <a:pPr marL="0" indent="0">
              <a:buNone/>
            </a:pPr>
            <a:endParaRPr lang="en-IN" dirty="0"/>
          </a:p>
          <a:p>
            <a:r>
              <a:rPr lang="en-IN" b="1" u="sng" dirty="0">
                <a:solidFill>
                  <a:schemeClr val="accent1">
                    <a:lumMod val="50000"/>
                  </a:schemeClr>
                </a:solidFill>
              </a:rPr>
              <a:t>Software Requirements :</a:t>
            </a:r>
          </a:p>
          <a:p>
            <a:pPr marL="457200" indent="-457200">
              <a:buFont typeface="Wingdings 3" charset="2"/>
              <a:buAutoNum type="arabicParenR"/>
            </a:pPr>
            <a:r>
              <a:rPr lang="en-IN" b="1" u="sng" dirty="0"/>
              <a:t>Operating System :</a:t>
            </a:r>
            <a:r>
              <a:rPr lang="en-IN" dirty="0"/>
              <a:t>      Windows </a:t>
            </a:r>
            <a:r>
              <a:rPr lang="en-IN" dirty="0" smtClean="0"/>
              <a:t>10</a:t>
            </a:r>
            <a:endParaRPr lang="en-IN" dirty="0"/>
          </a:p>
          <a:p>
            <a:pPr marL="457200" indent="-457200">
              <a:buFont typeface="Wingdings 3" charset="2"/>
              <a:buAutoNum type="arabicParenR"/>
            </a:pPr>
            <a:r>
              <a:rPr lang="en-IN" b="1" u="sng" dirty="0"/>
              <a:t>Languages :</a:t>
            </a:r>
            <a:r>
              <a:rPr lang="en-IN" dirty="0"/>
              <a:t>                  Python </a:t>
            </a:r>
          </a:p>
          <a:p>
            <a:pPr marL="457200" indent="-457200">
              <a:buFont typeface="Wingdings 3" charset="2"/>
              <a:buAutoNum type="arabicParenR"/>
            </a:pPr>
            <a:r>
              <a:rPr lang="en-IN" b="1" u="sng" dirty="0"/>
              <a:t>Technology :</a:t>
            </a:r>
            <a:r>
              <a:rPr lang="en-IN" dirty="0"/>
              <a:t>                Machine Learning , Artificial Intelligence</a:t>
            </a:r>
          </a:p>
          <a:p>
            <a:pPr marL="457200" indent="-457200">
              <a:buFont typeface="Wingdings 3" charset="2"/>
              <a:buAutoNum type="arabicParenR"/>
            </a:pPr>
            <a:r>
              <a:rPr lang="en-IN" b="1" u="sng" dirty="0"/>
              <a:t>Tools:</a:t>
            </a:r>
            <a:r>
              <a:rPr lang="en-IN" dirty="0"/>
              <a:t>                             </a:t>
            </a:r>
            <a:r>
              <a:rPr lang="en-IN" dirty="0" err="1" smtClean="0"/>
              <a:t>py</a:t>
            </a:r>
            <a:r>
              <a:rPr lang="en-IN" dirty="0" smtClean="0"/>
              <a:t> charm</a:t>
            </a:r>
            <a:endParaRPr lang="en-IN" dirty="0"/>
          </a:p>
          <a:p>
            <a:pPr marL="457200" indent="-457200">
              <a:buFont typeface="Wingdings 3" charset="2"/>
              <a:buAutoNum type="arabicParenR"/>
            </a:pPr>
            <a:endParaRPr lang="en-IN" dirty="0"/>
          </a:p>
        </p:txBody>
      </p:sp>
      <p:sp>
        <p:nvSpPr>
          <p:cNvPr id="7" name="TextBox 6"/>
          <p:cNvSpPr txBox="1"/>
          <p:nvPr/>
        </p:nvSpPr>
        <p:spPr>
          <a:xfrm>
            <a:off x="1920240" y="512064"/>
            <a:ext cx="7415784" cy="769441"/>
          </a:xfrm>
          <a:prstGeom prst="rect">
            <a:avLst/>
          </a:prstGeom>
          <a:solidFill>
            <a:schemeClr val="accent2">
              <a:lumMod val="20000"/>
              <a:lumOff val="80000"/>
            </a:schemeClr>
          </a:solidFill>
        </p:spPr>
        <p:txBody>
          <a:bodyPr wrap="square" rtlCol="0">
            <a:spAutoFit/>
          </a:bodyPr>
          <a:lstStyle/>
          <a:p>
            <a:r>
              <a:rPr lang="en-US" sz="4400" dirty="0" smtClean="0">
                <a:latin typeface="Arial Rounded MT Bold" pitchFamily="34" charset="0"/>
              </a:rPr>
              <a:t>Technology used:</a:t>
            </a:r>
            <a:endParaRPr lang="en-US" sz="4400" dirty="0">
              <a:latin typeface="Arial Rounded MT Bold" pitchFamily="34" charset="0"/>
            </a:endParaRPr>
          </a:p>
        </p:txBody>
      </p:sp>
    </p:spTree>
    <p:extLst>
      <p:ext uri="{BB962C8B-B14F-4D97-AF65-F5344CB8AC3E}">
        <p14:creationId xmlns:p14="http://schemas.microsoft.com/office/powerpoint/2010/main" xmlns="" val="59671206"/>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229C4B1-70D1-E8C9-2971-D9B7AFE91ACC}"/>
              </a:ext>
            </a:extLst>
          </p:cNvPr>
          <p:cNvSpPr>
            <a:spLocks noGrp="1"/>
          </p:cNvSpPr>
          <p:nvPr>
            <p:ph idx="1"/>
          </p:nvPr>
        </p:nvSpPr>
        <p:spPr>
          <a:xfrm>
            <a:off x="2589212" y="1954490"/>
            <a:ext cx="8915400" cy="3777622"/>
          </a:xfrm>
        </p:spPr>
        <p:txBody>
          <a:bodyPr>
            <a:noAutofit/>
          </a:bodyPr>
          <a:lstStyle/>
          <a:p>
            <a:r>
              <a:rPr lang="en-US" sz="2400" dirty="0">
                <a:solidFill>
                  <a:schemeClr val="tx1">
                    <a:lumMod val="85000"/>
                    <a:lumOff val="15000"/>
                  </a:schemeClr>
                </a:solidFill>
                <a:latin typeface="Comic Sans MS" panose="030F0702030302020204" pitchFamily="66" charset="0"/>
              </a:rPr>
              <a:t>1. Import the libraries </a:t>
            </a:r>
          </a:p>
          <a:p>
            <a:endParaRPr lang="en-US" sz="2400" dirty="0">
              <a:solidFill>
                <a:schemeClr val="tx1">
                  <a:lumMod val="85000"/>
                  <a:lumOff val="15000"/>
                </a:schemeClr>
              </a:solidFill>
              <a:latin typeface="Comic Sans MS" panose="030F0702030302020204" pitchFamily="66" charset="0"/>
            </a:endParaRPr>
          </a:p>
          <a:p>
            <a:r>
              <a:rPr lang="en-US" sz="2400" dirty="0">
                <a:solidFill>
                  <a:schemeClr val="tx1">
                    <a:lumMod val="85000"/>
                    <a:lumOff val="15000"/>
                  </a:schemeClr>
                </a:solidFill>
                <a:latin typeface="Comic Sans MS" panose="030F0702030302020204" pitchFamily="66" charset="0"/>
              </a:rPr>
              <a:t>2.Reshaping and Normalizing the Images (preprocessing )</a:t>
            </a:r>
          </a:p>
          <a:p>
            <a:endParaRPr lang="en-US" sz="2400" dirty="0">
              <a:solidFill>
                <a:schemeClr val="tx1">
                  <a:lumMod val="85000"/>
                  <a:lumOff val="15000"/>
                </a:schemeClr>
              </a:solidFill>
              <a:latin typeface="Comic Sans MS" panose="030F0702030302020204" pitchFamily="66" charset="0"/>
            </a:endParaRPr>
          </a:p>
          <a:p>
            <a:r>
              <a:rPr lang="en-US" sz="2400" dirty="0">
                <a:solidFill>
                  <a:schemeClr val="tx1">
                    <a:lumMod val="85000"/>
                    <a:lumOff val="15000"/>
                  </a:schemeClr>
                </a:solidFill>
                <a:latin typeface="Comic Sans MS" panose="030F0702030302020204" pitchFamily="66" charset="0"/>
              </a:rPr>
              <a:t>3. Building the Convolutional Neural Network</a:t>
            </a:r>
          </a:p>
          <a:p>
            <a:endParaRPr lang="en-US" sz="2400" dirty="0">
              <a:solidFill>
                <a:schemeClr val="tx1">
                  <a:lumMod val="85000"/>
                  <a:lumOff val="15000"/>
                </a:schemeClr>
              </a:solidFill>
              <a:latin typeface="Comic Sans MS" panose="030F0702030302020204" pitchFamily="66" charset="0"/>
            </a:endParaRPr>
          </a:p>
          <a:p>
            <a:r>
              <a:rPr lang="en-US" sz="2400" dirty="0" smtClean="0">
                <a:solidFill>
                  <a:schemeClr val="tx1">
                    <a:lumMod val="85000"/>
                    <a:lumOff val="15000"/>
                  </a:schemeClr>
                </a:solidFill>
                <a:latin typeface="Comic Sans MS" panose="030F0702030302020204" pitchFamily="66" charset="0"/>
              </a:rPr>
              <a:t>4. </a:t>
            </a:r>
            <a:r>
              <a:rPr lang="en-US" sz="2400" dirty="0">
                <a:solidFill>
                  <a:schemeClr val="tx1">
                    <a:lumMod val="85000"/>
                    <a:lumOff val="15000"/>
                  </a:schemeClr>
                </a:solidFill>
                <a:latin typeface="Comic Sans MS" panose="030F0702030302020204" pitchFamily="66" charset="0"/>
              </a:rPr>
              <a:t>training the model</a:t>
            </a:r>
          </a:p>
          <a:p>
            <a:endParaRPr lang="en-US" sz="2400" dirty="0">
              <a:solidFill>
                <a:schemeClr val="tx1">
                  <a:lumMod val="85000"/>
                  <a:lumOff val="15000"/>
                </a:schemeClr>
              </a:solidFill>
              <a:latin typeface="Comic Sans MS" panose="030F0702030302020204" pitchFamily="66" charset="0"/>
            </a:endParaRPr>
          </a:p>
          <a:p>
            <a:r>
              <a:rPr lang="en-US" sz="2400" dirty="0">
                <a:solidFill>
                  <a:schemeClr val="tx1">
                    <a:lumMod val="85000"/>
                    <a:lumOff val="15000"/>
                  </a:schemeClr>
                </a:solidFill>
                <a:latin typeface="Comic Sans MS" panose="030F0702030302020204" pitchFamily="66" charset="0"/>
              </a:rPr>
              <a:t>5. </a:t>
            </a:r>
            <a:r>
              <a:rPr lang="en-US" sz="2400" dirty="0" smtClean="0">
                <a:solidFill>
                  <a:schemeClr val="tx1">
                    <a:lumMod val="85000"/>
                    <a:lumOff val="15000"/>
                  </a:schemeClr>
                </a:solidFill>
                <a:latin typeface="Comic Sans MS" panose="030F0702030302020204" pitchFamily="66" charset="0"/>
              </a:rPr>
              <a:t>sign </a:t>
            </a:r>
            <a:r>
              <a:rPr lang="en-US" sz="2400" dirty="0" err="1" smtClean="0">
                <a:solidFill>
                  <a:schemeClr val="tx1">
                    <a:lumMod val="85000"/>
                    <a:lumOff val="15000"/>
                  </a:schemeClr>
                </a:solidFill>
                <a:latin typeface="Comic Sans MS" panose="030F0702030302020204" pitchFamily="66" charset="0"/>
              </a:rPr>
              <a:t>recognised</a:t>
            </a:r>
            <a:endParaRPr lang="en-US" sz="2400" dirty="0">
              <a:solidFill>
                <a:schemeClr val="tx1">
                  <a:lumMod val="85000"/>
                  <a:lumOff val="15000"/>
                </a:schemeClr>
              </a:solidFill>
              <a:latin typeface="Comic Sans MS" panose="030F0702030302020204" pitchFamily="66" charset="0"/>
            </a:endParaRPr>
          </a:p>
          <a:p>
            <a:endParaRPr lang="en-IN" sz="2400" dirty="0">
              <a:solidFill>
                <a:schemeClr val="tx1">
                  <a:lumMod val="85000"/>
                  <a:lumOff val="15000"/>
                </a:schemeClr>
              </a:solidFill>
              <a:latin typeface="Comic Sans MS" panose="030F0702030302020204" pitchFamily="66" charset="0"/>
            </a:endParaRPr>
          </a:p>
        </p:txBody>
      </p:sp>
      <p:sp>
        <p:nvSpPr>
          <p:cNvPr id="6" name="TextBox 5"/>
          <p:cNvSpPr txBox="1"/>
          <p:nvPr/>
        </p:nvSpPr>
        <p:spPr>
          <a:xfrm>
            <a:off x="1682496" y="649224"/>
            <a:ext cx="9454896" cy="707886"/>
          </a:xfrm>
          <a:prstGeom prst="rect">
            <a:avLst/>
          </a:prstGeom>
          <a:solidFill>
            <a:schemeClr val="bg2">
              <a:lumMod val="90000"/>
            </a:schemeClr>
          </a:solidFill>
        </p:spPr>
        <p:txBody>
          <a:bodyPr wrap="square" rtlCol="0">
            <a:spAutoFit/>
          </a:bodyPr>
          <a:lstStyle/>
          <a:p>
            <a:r>
              <a:rPr lang="en-US" sz="4000" dirty="0" smtClean="0">
                <a:latin typeface="Arial Rounded MT Bold" pitchFamily="34" charset="0"/>
              </a:rPr>
              <a:t>   WORKING OF PROJECT:</a:t>
            </a:r>
            <a:endParaRPr lang="en-US" sz="4000" dirty="0">
              <a:latin typeface="Arial Rounded MT Bold" pitchFamily="34" charset="0"/>
            </a:endParaRPr>
          </a:p>
        </p:txBody>
      </p:sp>
    </p:spTree>
    <p:extLst>
      <p:ext uri="{BB962C8B-B14F-4D97-AF65-F5344CB8AC3E}">
        <p14:creationId xmlns:p14="http://schemas.microsoft.com/office/powerpoint/2010/main" xmlns="" val="72199092"/>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xmlns="" id="{BD79F8D3-FD51-F8F7-3952-A592E2EC5D9A}"/>
              </a:ext>
            </a:extLst>
          </p:cNvPr>
          <p:cNvSpPr txBox="1">
            <a:spLocks/>
          </p:cNvSpPr>
          <p:nvPr/>
        </p:nvSpPr>
        <p:spPr>
          <a:xfrm>
            <a:off x="3276600" y="2067612"/>
            <a:ext cx="8915400" cy="3777622"/>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marL="457200" indent="-457200">
              <a:buAutoNum type="arabicPeriod"/>
            </a:pPr>
            <a:r>
              <a:rPr lang="en-US" sz="2400" b="1" u="sng" dirty="0" err="1">
                <a:solidFill>
                  <a:schemeClr val="tx1">
                    <a:lumMod val="85000"/>
                    <a:lumOff val="15000"/>
                  </a:schemeClr>
                </a:solidFill>
                <a:latin typeface="Comic Sans MS" panose="030F0702030302020204" pitchFamily="66" charset="0"/>
              </a:rPr>
              <a:t>Tensorflow</a:t>
            </a:r>
            <a:r>
              <a:rPr lang="en-US" sz="2400" b="1" u="sng" dirty="0">
                <a:solidFill>
                  <a:schemeClr val="tx1">
                    <a:lumMod val="85000"/>
                    <a:lumOff val="15000"/>
                  </a:schemeClr>
                </a:solidFill>
                <a:latin typeface="Comic Sans MS" panose="030F0702030302020204" pitchFamily="66" charset="0"/>
              </a:rPr>
              <a:t> </a:t>
            </a:r>
            <a:r>
              <a:rPr lang="en-IN" sz="2400" b="1" u="sng" dirty="0">
                <a:solidFill>
                  <a:schemeClr val="tx1">
                    <a:lumMod val="85000"/>
                    <a:lumOff val="15000"/>
                  </a:schemeClr>
                </a:solidFill>
                <a:latin typeface="Comic Sans MS" panose="030F0702030302020204" pitchFamily="66" charset="0"/>
              </a:rPr>
              <a:t>:</a:t>
            </a:r>
          </a:p>
          <a:p>
            <a:r>
              <a:rPr lang="en-IN" sz="2400" dirty="0">
                <a:solidFill>
                  <a:schemeClr val="tx1">
                    <a:lumMod val="85000"/>
                    <a:lumOff val="15000"/>
                  </a:schemeClr>
                </a:solidFill>
                <a:latin typeface="Comic Sans MS" panose="030F0702030302020204" pitchFamily="66" charset="0"/>
              </a:rPr>
              <a:t>    </a:t>
            </a:r>
            <a:r>
              <a:rPr lang="en-US" sz="2400" dirty="0">
                <a:solidFill>
                  <a:schemeClr val="accent1">
                    <a:lumMod val="50000"/>
                  </a:schemeClr>
                </a:solidFill>
                <a:latin typeface="Comic Sans MS" panose="030F0702030302020204" pitchFamily="66" charset="0"/>
              </a:rPr>
              <a:t>TensorFlow is an open source machine learning platform</a:t>
            </a:r>
          </a:p>
          <a:p>
            <a:r>
              <a:rPr lang="en-US" sz="2400" dirty="0">
                <a:solidFill>
                  <a:schemeClr val="accent1">
                    <a:lumMod val="50000"/>
                  </a:schemeClr>
                </a:solidFill>
                <a:latin typeface="Comic Sans MS" panose="030F0702030302020204" pitchFamily="66" charset="0"/>
              </a:rPr>
              <a:t>    developed by Google. It has a JavaScript library for</a:t>
            </a:r>
          </a:p>
          <a:p>
            <a:r>
              <a:rPr lang="en-US" sz="2400" dirty="0">
                <a:solidFill>
                  <a:schemeClr val="accent1">
                    <a:lumMod val="50000"/>
                  </a:schemeClr>
                </a:solidFill>
                <a:latin typeface="Comic Sans MS" panose="030F0702030302020204" pitchFamily="66" charset="0"/>
              </a:rPr>
              <a:t>    deploying machine learning models in the browser, a lite</a:t>
            </a:r>
          </a:p>
          <a:p>
            <a:r>
              <a:rPr lang="en-US" sz="2400" dirty="0">
                <a:solidFill>
                  <a:schemeClr val="accent1">
                    <a:lumMod val="50000"/>
                  </a:schemeClr>
                </a:solidFill>
                <a:latin typeface="Comic Sans MS" panose="030F0702030302020204" pitchFamily="66" charset="0"/>
              </a:rPr>
              <a:t>    version for mobile and IoT devices, and an extended e</a:t>
            </a:r>
          </a:p>
          <a:p>
            <a:r>
              <a:rPr lang="en-US" sz="2400" dirty="0">
                <a:solidFill>
                  <a:schemeClr val="accent1">
                    <a:lumMod val="50000"/>
                  </a:schemeClr>
                </a:solidFill>
                <a:latin typeface="Comic Sans MS" panose="030F0702030302020204" pitchFamily="66" charset="0"/>
              </a:rPr>
              <a:t>    version for large production environments</a:t>
            </a:r>
            <a:endParaRPr lang="en-US" sz="2400" b="1" u="sng" dirty="0">
              <a:solidFill>
                <a:schemeClr val="accent1">
                  <a:lumMod val="50000"/>
                </a:schemeClr>
              </a:solidFill>
              <a:latin typeface="Comic Sans MS" panose="030F0702030302020204" pitchFamily="66" charset="0"/>
            </a:endParaRPr>
          </a:p>
          <a:p>
            <a:r>
              <a:rPr lang="en-IN" sz="2400" b="1" u="sng" dirty="0">
                <a:solidFill>
                  <a:schemeClr val="tx1">
                    <a:lumMod val="85000"/>
                    <a:lumOff val="15000"/>
                  </a:schemeClr>
                </a:solidFill>
                <a:latin typeface="Comic Sans MS" panose="030F0702030302020204" pitchFamily="66" charset="0"/>
              </a:rPr>
              <a:t> </a:t>
            </a:r>
          </a:p>
          <a:p>
            <a:r>
              <a:rPr lang="en-IN" sz="2400" dirty="0">
                <a:solidFill>
                  <a:schemeClr val="tx1">
                    <a:lumMod val="85000"/>
                    <a:lumOff val="15000"/>
                  </a:schemeClr>
                </a:solidFill>
                <a:latin typeface="Comic Sans MS" panose="030F0702030302020204" pitchFamily="66" charset="0"/>
              </a:rPr>
              <a:t>      </a:t>
            </a:r>
            <a:endParaRPr lang="en-US" sz="2400" dirty="0">
              <a:solidFill>
                <a:schemeClr val="tx1">
                  <a:lumMod val="85000"/>
                  <a:lumOff val="15000"/>
                </a:schemeClr>
              </a:solidFill>
              <a:latin typeface="Comic Sans MS" panose="030F0702030302020204" pitchFamily="66" charset="0"/>
            </a:endParaRPr>
          </a:p>
        </p:txBody>
      </p:sp>
      <p:pic>
        <p:nvPicPr>
          <p:cNvPr id="1026" name="Picture 2" descr="TensorFlow - Wikipedia">
            <a:extLst>
              <a:ext uri="{FF2B5EF4-FFF2-40B4-BE49-F238E27FC236}">
                <a16:creationId xmlns:a16="http://schemas.microsoft.com/office/drawing/2014/main" xmlns="" id="{92FAA9BF-B1DC-A21B-20C1-7542BDA165AE}"/>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348592" y="5069853"/>
            <a:ext cx="2676525" cy="17145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p:cNvSpPr txBox="1"/>
          <p:nvPr/>
        </p:nvSpPr>
        <p:spPr>
          <a:xfrm>
            <a:off x="1572768" y="448056"/>
            <a:ext cx="9528048" cy="769441"/>
          </a:xfrm>
          <a:prstGeom prst="rect">
            <a:avLst/>
          </a:prstGeom>
          <a:solidFill>
            <a:schemeClr val="bg2">
              <a:lumMod val="90000"/>
            </a:schemeClr>
          </a:solidFill>
        </p:spPr>
        <p:txBody>
          <a:bodyPr wrap="square" rtlCol="0">
            <a:spAutoFit/>
          </a:bodyPr>
          <a:lstStyle/>
          <a:p>
            <a:r>
              <a:rPr lang="en-US" sz="4400" dirty="0" smtClean="0">
                <a:latin typeface="Comic Sans MS" pitchFamily="66" charset="0"/>
              </a:rPr>
              <a:t>IMPORT THE LIBRARYS:</a:t>
            </a:r>
            <a:endParaRPr lang="en-US" sz="4400" dirty="0">
              <a:latin typeface="Comic Sans MS" pitchFamily="66" charset="0"/>
            </a:endParaRPr>
          </a:p>
        </p:txBody>
      </p:sp>
    </p:spTree>
    <p:extLst>
      <p:ext uri="{BB962C8B-B14F-4D97-AF65-F5344CB8AC3E}">
        <p14:creationId xmlns:p14="http://schemas.microsoft.com/office/powerpoint/2010/main" xmlns="" val="3560215144"/>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xmlns="" id="{1B276A02-6F59-D97E-0873-400C1E675D79}"/>
              </a:ext>
            </a:extLst>
          </p:cNvPr>
          <p:cNvSpPr txBox="1">
            <a:spLocks/>
          </p:cNvSpPr>
          <p:nvPr/>
        </p:nvSpPr>
        <p:spPr>
          <a:xfrm>
            <a:off x="2165806" y="3796646"/>
            <a:ext cx="9515573" cy="2598656"/>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sz="2400" b="1" dirty="0">
                <a:solidFill>
                  <a:schemeClr val="accent1">
                    <a:lumMod val="50000"/>
                  </a:schemeClr>
                </a:solidFill>
                <a:latin typeface="Comic Sans MS" panose="030F0702030302020204" pitchFamily="66" charset="0"/>
              </a:rPr>
              <a:t>3) </a:t>
            </a:r>
            <a:r>
              <a:rPr lang="en-US" sz="2400" b="1" u="sng" dirty="0" err="1" smtClean="0">
                <a:solidFill>
                  <a:schemeClr val="tx1">
                    <a:lumMod val="85000"/>
                    <a:lumOff val="15000"/>
                  </a:schemeClr>
                </a:solidFill>
                <a:latin typeface="Comic Sans MS" panose="030F0702030302020204" pitchFamily="66" charset="0"/>
              </a:rPr>
              <a:t>Cv</a:t>
            </a:r>
            <a:r>
              <a:rPr lang="en-US" sz="2400" b="1" u="sng" dirty="0" smtClean="0">
                <a:solidFill>
                  <a:schemeClr val="tx1">
                    <a:lumMod val="85000"/>
                    <a:lumOff val="15000"/>
                  </a:schemeClr>
                </a:solidFill>
                <a:latin typeface="Comic Sans MS" panose="030F0702030302020204" pitchFamily="66" charset="0"/>
              </a:rPr>
              <a:t> zone</a:t>
            </a:r>
            <a:r>
              <a:rPr lang="en-IN" sz="2400" b="1" dirty="0" smtClean="0">
                <a:solidFill>
                  <a:schemeClr val="tx1">
                    <a:lumMod val="85000"/>
                    <a:lumOff val="15000"/>
                  </a:schemeClr>
                </a:solidFill>
                <a:latin typeface="Comic Sans MS" panose="030F0702030302020204" pitchFamily="66" charset="0"/>
              </a:rPr>
              <a:t>:</a:t>
            </a:r>
            <a:endParaRPr lang="en-US" sz="2400" dirty="0" smtClean="0"/>
          </a:p>
          <a:p>
            <a:r>
              <a:rPr lang="en-US" sz="2400" dirty="0" smtClean="0">
                <a:solidFill>
                  <a:schemeClr val="tx1">
                    <a:lumMod val="85000"/>
                    <a:lumOff val="15000"/>
                  </a:schemeClr>
                </a:solidFill>
                <a:latin typeface="Comic Sans MS" panose="030F0702030302020204" pitchFamily="66" charset="0"/>
              </a:rPr>
              <a:t>Computer vision is a process by which we can understand the images and videos how they are stored and how we can manipulate and </a:t>
            </a:r>
            <a:r>
              <a:rPr lang="en-US" sz="2400" dirty="0" smtClean="0">
                <a:solidFill>
                  <a:schemeClr val="tx1">
                    <a:lumMod val="85000"/>
                    <a:lumOff val="15000"/>
                  </a:schemeClr>
                </a:solidFill>
                <a:latin typeface="Comic Sans MS" panose="030F0702030302020204" pitchFamily="66" charset="0"/>
              </a:rPr>
              <a:t>retrieve </a:t>
            </a:r>
            <a:r>
              <a:rPr lang="en-US" sz="2400" dirty="0" smtClean="0">
                <a:solidFill>
                  <a:schemeClr val="tx1">
                    <a:lumMod val="85000"/>
                    <a:lumOff val="15000"/>
                  </a:schemeClr>
                </a:solidFill>
                <a:latin typeface="Comic Sans MS" panose="030F0702030302020204" pitchFamily="66" charset="0"/>
              </a:rPr>
              <a:t>data from them.</a:t>
            </a:r>
            <a:endParaRPr lang="en-IN" sz="2400" dirty="0">
              <a:solidFill>
                <a:schemeClr val="tx1">
                  <a:lumMod val="85000"/>
                  <a:lumOff val="15000"/>
                </a:schemeClr>
              </a:solidFill>
              <a:latin typeface="Comic Sans MS" panose="030F0702030302020204" pitchFamily="66" charset="0"/>
            </a:endParaRPr>
          </a:p>
          <a:p>
            <a:endParaRPr dirty="0"/>
          </a:p>
          <a:p>
            <a:endParaRPr dirty="0"/>
          </a:p>
          <a:p>
            <a:r>
              <a:rPr lang="en-IN" sz="2400" b="1" u="sng" dirty="0">
                <a:solidFill>
                  <a:schemeClr val="tx1">
                    <a:lumMod val="85000"/>
                    <a:lumOff val="15000"/>
                  </a:schemeClr>
                </a:solidFill>
                <a:latin typeface="Comic Sans MS" panose="030F0702030302020204" pitchFamily="66" charset="0"/>
              </a:rPr>
              <a:t> </a:t>
            </a:r>
          </a:p>
          <a:p>
            <a:r>
              <a:rPr lang="en-IN" sz="2400" dirty="0">
                <a:solidFill>
                  <a:schemeClr val="tx1">
                    <a:lumMod val="85000"/>
                    <a:lumOff val="15000"/>
                  </a:schemeClr>
                </a:solidFill>
                <a:latin typeface="Comic Sans MS" panose="030F0702030302020204" pitchFamily="66" charset="0"/>
              </a:rPr>
              <a:t>      </a:t>
            </a:r>
            <a:endParaRPr lang="en-US" sz="2400" dirty="0">
              <a:solidFill>
                <a:schemeClr val="tx1">
                  <a:lumMod val="85000"/>
                  <a:lumOff val="15000"/>
                </a:schemeClr>
              </a:solidFill>
              <a:latin typeface="Comic Sans MS" panose="030F0702030302020204" pitchFamily="66" charset="0"/>
            </a:endParaRPr>
          </a:p>
        </p:txBody>
      </p:sp>
      <p:sp>
        <p:nvSpPr>
          <p:cNvPr id="3" name="Content Placeholder 2">
            <a:extLst>
              <a:ext uri="{FF2B5EF4-FFF2-40B4-BE49-F238E27FC236}">
                <a16:creationId xmlns:a16="http://schemas.microsoft.com/office/drawing/2014/main" xmlns="" id="{A5B727F0-8896-8A96-3465-CEF651F6A83D}"/>
              </a:ext>
            </a:extLst>
          </p:cNvPr>
          <p:cNvSpPr txBox="1">
            <a:spLocks/>
          </p:cNvSpPr>
          <p:nvPr/>
        </p:nvSpPr>
        <p:spPr>
          <a:xfrm>
            <a:off x="2165807" y="589175"/>
            <a:ext cx="9515573" cy="2598656"/>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sz="2400" b="1" dirty="0">
                <a:solidFill>
                  <a:schemeClr val="accent1">
                    <a:lumMod val="50000"/>
                  </a:schemeClr>
                </a:solidFill>
                <a:latin typeface="Comic Sans MS" panose="030F0702030302020204" pitchFamily="66" charset="0"/>
              </a:rPr>
              <a:t>2) </a:t>
            </a:r>
            <a:r>
              <a:rPr lang="en-US" sz="2400" b="1" u="sng" dirty="0" err="1">
                <a:solidFill>
                  <a:schemeClr val="tx1">
                    <a:lumMod val="85000"/>
                    <a:lumOff val="15000"/>
                  </a:schemeClr>
                </a:solidFill>
                <a:latin typeface="Comic Sans MS" panose="030F0702030302020204" pitchFamily="66" charset="0"/>
              </a:rPr>
              <a:t>Keras</a:t>
            </a:r>
            <a:r>
              <a:rPr lang="en-IN" sz="2400" b="1" dirty="0">
                <a:solidFill>
                  <a:schemeClr val="tx1">
                    <a:lumMod val="85000"/>
                    <a:lumOff val="15000"/>
                  </a:schemeClr>
                </a:solidFill>
                <a:latin typeface="Comic Sans MS" panose="030F0702030302020204" pitchFamily="66" charset="0"/>
              </a:rPr>
              <a:t>:</a:t>
            </a:r>
          </a:p>
          <a:p>
            <a:r>
              <a:rPr lang="en-US" sz="2400" dirty="0" err="1">
                <a:solidFill>
                  <a:schemeClr val="accent1">
                    <a:lumMod val="50000"/>
                  </a:schemeClr>
                </a:solidFill>
                <a:latin typeface="Comic Sans MS" panose="030F0702030302020204" pitchFamily="66" charset="0"/>
              </a:rPr>
              <a:t>Keras</a:t>
            </a:r>
            <a:r>
              <a:rPr lang="en-US" sz="2400" dirty="0">
                <a:solidFill>
                  <a:schemeClr val="accent1">
                    <a:lumMod val="50000"/>
                  </a:schemeClr>
                </a:solidFill>
                <a:latin typeface="Comic Sans MS" panose="030F0702030302020204" pitchFamily="66" charset="0"/>
              </a:rPr>
              <a:t> is a powerful and easy-to-use free open source Python library  for developing and evaluating deep learning models. It wraps the efficient numerical computation libraries Theano and TensorFlow and allows you to define and train neural network models in just a few lines of code.</a:t>
            </a:r>
            <a:endParaRPr lang="en-US" sz="2400" b="1" u="sng" dirty="0">
              <a:solidFill>
                <a:schemeClr val="accent1">
                  <a:lumMod val="50000"/>
                </a:schemeClr>
              </a:solidFill>
              <a:latin typeface="Comic Sans MS" panose="030F0702030302020204" pitchFamily="66" charset="0"/>
            </a:endParaRPr>
          </a:p>
          <a:p>
            <a:endParaRPr dirty="0"/>
          </a:p>
          <a:p>
            <a:r>
              <a:rPr lang="en-IN" sz="2400" b="1" u="sng" dirty="0">
                <a:solidFill>
                  <a:schemeClr val="tx1">
                    <a:lumMod val="85000"/>
                    <a:lumOff val="15000"/>
                  </a:schemeClr>
                </a:solidFill>
                <a:latin typeface="Comic Sans MS" panose="030F0702030302020204" pitchFamily="66" charset="0"/>
              </a:rPr>
              <a:t> </a:t>
            </a:r>
          </a:p>
          <a:p>
            <a:r>
              <a:rPr lang="en-IN" sz="2400" dirty="0">
                <a:solidFill>
                  <a:schemeClr val="tx1">
                    <a:lumMod val="85000"/>
                    <a:lumOff val="15000"/>
                  </a:schemeClr>
                </a:solidFill>
                <a:latin typeface="Comic Sans MS" panose="030F0702030302020204" pitchFamily="66" charset="0"/>
              </a:rPr>
              <a:t>      </a:t>
            </a:r>
            <a:endParaRPr lang="en-US" sz="2400" dirty="0">
              <a:solidFill>
                <a:schemeClr val="tx1">
                  <a:lumMod val="85000"/>
                  <a:lumOff val="15000"/>
                </a:schemeClr>
              </a:solidFill>
              <a:latin typeface="Comic Sans MS" panose="030F0702030302020204" pitchFamily="66" charset="0"/>
            </a:endParaRPr>
          </a:p>
        </p:txBody>
      </p:sp>
      <p:pic>
        <p:nvPicPr>
          <p:cNvPr id="2050" name="Picture 2" descr="How to implement Seq2Seq LSTM Model in Keras | by Akira Takezawa | Towards  Data Science">
            <a:extLst>
              <a:ext uri="{FF2B5EF4-FFF2-40B4-BE49-F238E27FC236}">
                <a16:creationId xmlns:a16="http://schemas.microsoft.com/office/drawing/2014/main" xmlns="" id="{C0A730FE-3CB6-0A8D-A7D9-073432E20FE4}"/>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769216" y="2553191"/>
            <a:ext cx="2422784" cy="1453670"/>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2" descr="C:\Users\SHYAM\Documents\Hand sign\cv zone.png"/>
          <p:cNvPicPr>
            <a:picLocks noChangeAspect="1" noChangeArrowheads="1"/>
          </p:cNvPicPr>
          <p:nvPr/>
        </p:nvPicPr>
        <p:blipFill>
          <a:blip r:embed="rId3" cstate="print"/>
          <a:srcRect/>
          <a:stretch>
            <a:fillRect/>
          </a:stretch>
        </p:blipFill>
        <p:spPr bwMode="auto">
          <a:xfrm>
            <a:off x="2176272" y="5637086"/>
            <a:ext cx="8842248" cy="923925"/>
          </a:xfrm>
          <a:prstGeom prst="rect">
            <a:avLst/>
          </a:prstGeom>
          <a:noFill/>
        </p:spPr>
      </p:pic>
    </p:spTree>
    <p:extLst>
      <p:ext uri="{BB962C8B-B14F-4D97-AF65-F5344CB8AC3E}">
        <p14:creationId xmlns:p14="http://schemas.microsoft.com/office/powerpoint/2010/main" xmlns="" val="1233339631"/>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xmlns="" id="{14DE6BE1-5766-D3F3-8F96-6B7B1E9C3EDF}"/>
              </a:ext>
            </a:extLst>
          </p:cNvPr>
          <p:cNvSpPr txBox="1">
            <a:spLocks/>
          </p:cNvSpPr>
          <p:nvPr/>
        </p:nvSpPr>
        <p:spPr>
          <a:xfrm>
            <a:off x="2165807" y="589175"/>
            <a:ext cx="10098465" cy="2672499"/>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sz="2400" b="1" dirty="0">
                <a:solidFill>
                  <a:schemeClr val="accent1">
                    <a:lumMod val="50000"/>
                  </a:schemeClr>
                </a:solidFill>
                <a:latin typeface="Comic Sans MS" panose="030F0702030302020204" pitchFamily="66" charset="0"/>
              </a:rPr>
              <a:t>4) </a:t>
            </a:r>
            <a:r>
              <a:rPr lang="en-US" sz="2400" b="1" u="sng" dirty="0" err="1">
                <a:solidFill>
                  <a:schemeClr val="tx1">
                    <a:lumMod val="85000"/>
                    <a:lumOff val="15000"/>
                  </a:schemeClr>
                </a:solidFill>
                <a:latin typeface="Comic Sans MS" panose="030F0702030302020204" pitchFamily="66" charset="0"/>
              </a:rPr>
              <a:t>Numpy</a:t>
            </a:r>
            <a:r>
              <a:rPr lang="en-IN" sz="2400" b="1" dirty="0">
                <a:solidFill>
                  <a:schemeClr val="tx1">
                    <a:lumMod val="85000"/>
                    <a:lumOff val="15000"/>
                  </a:schemeClr>
                </a:solidFill>
                <a:latin typeface="Comic Sans MS" panose="030F0702030302020204" pitchFamily="66" charset="0"/>
              </a:rPr>
              <a:t>:</a:t>
            </a:r>
          </a:p>
          <a:p>
            <a:r>
              <a:rPr lang="en-US" sz="2400" b="0" i="0" dirty="0">
                <a:solidFill>
                  <a:schemeClr val="bg2">
                    <a:lumMod val="25000"/>
                  </a:schemeClr>
                </a:solidFill>
                <a:effectLst/>
                <a:latin typeface="Comic Sans MS" panose="030F0702030302020204" pitchFamily="66" charset="0"/>
              </a:rPr>
              <a:t>NumPy is a library for the Python programming language, adding support for large, multi-dimensional arrays and matrices, along with a large collection of high-level mathematical functions to operate on these arrays.</a:t>
            </a:r>
            <a:endParaRPr lang="en-IN" sz="2400" b="1" dirty="0">
              <a:solidFill>
                <a:schemeClr val="bg2">
                  <a:lumMod val="25000"/>
                </a:schemeClr>
              </a:solidFill>
              <a:latin typeface="Comic Sans MS" panose="030F0702030302020204" pitchFamily="66" charset="0"/>
            </a:endParaRPr>
          </a:p>
          <a:p>
            <a:endParaRPr/>
          </a:p>
          <a:p>
            <a:r>
              <a:rPr lang="en-IN" sz="2400" b="1" u="sng" dirty="0">
                <a:solidFill>
                  <a:schemeClr val="tx1">
                    <a:lumMod val="85000"/>
                    <a:lumOff val="15000"/>
                  </a:schemeClr>
                </a:solidFill>
                <a:latin typeface="Comic Sans MS" panose="030F0702030302020204" pitchFamily="66" charset="0"/>
              </a:rPr>
              <a:t> </a:t>
            </a:r>
          </a:p>
          <a:p>
            <a:r>
              <a:rPr lang="en-IN" sz="2400" dirty="0">
                <a:solidFill>
                  <a:schemeClr val="tx1">
                    <a:lumMod val="85000"/>
                    <a:lumOff val="15000"/>
                  </a:schemeClr>
                </a:solidFill>
                <a:latin typeface="Comic Sans MS" panose="030F0702030302020204" pitchFamily="66" charset="0"/>
              </a:rPr>
              <a:t>      </a:t>
            </a:r>
            <a:endParaRPr lang="en-US" sz="2400" dirty="0">
              <a:solidFill>
                <a:schemeClr val="tx1">
                  <a:lumMod val="85000"/>
                  <a:lumOff val="15000"/>
                </a:schemeClr>
              </a:solidFill>
              <a:latin typeface="Comic Sans MS" panose="030F0702030302020204" pitchFamily="66" charset="0"/>
            </a:endParaRPr>
          </a:p>
        </p:txBody>
      </p:sp>
      <p:sp>
        <p:nvSpPr>
          <p:cNvPr id="4" name="Content Placeholder 2">
            <a:extLst>
              <a:ext uri="{FF2B5EF4-FFF2-40B4-BE49-F238E27FC236}">
                <a16:creationId xmlns:a16="http://schemas.microsoft.com/office/drawing/2014/main" xmlns="" id="{EC511C6E-A77B-A2C7-EB75-BEA1F7E1E47E}"/>
              </a:ext>
            </a:extLst>
          </p:cNvPr>
          <p:cNvSpPr txBox="1">
            <a:spLocks/>
          </p:cNvSpPr>
          <p:nvPr/>
        </p:nvSpPr>
        <p:spPr>
          <a:xfrm>
            <a:off x="2165807" y="3739017"/>
            <a:ext cx="9426412" cy="2469821"/>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sz="2400" b="1" dirty="0">
                <a:solidFill>
                  <a:schemeClr val="accent1">
                    <a:lumMod val="50000"/>
                  </a:schemeClr>
                </a:solidFill>
                <a:latin typeface="Comic Sans MS" panose="030F0702030302020204" pitchFamily="66" charset="0"/>
              </a:rPr>
              <a:t>5) </a:t>
            </a:r>
            <a:r>
              <a:rPr lang="en-US" sz="2400" b="1" u="sng" dirty="0" smtClean="0">
                <a:solidFill>
                  <a:schemeClr val="tx1">
                    <a:lumMod val="85000"/>
                    <a:lumOff val="15000"/>
                  </a:schemeClr>
                </a:solidFill>
                <a:latin typeface="Comic Sans MS" panose="030F0702030302020204" pitchFamily="66" charset="0"/>
              </a:rPr>
              <a:t>Media pipe</a:t>
            </a:r>
            <a:r>
              <a:rPr lang="en-IN" sz="2400" b="1" dirty="0" smtClean="0">
                <a:solidFill>
                  <a:schemeClr val="tx1">
                    <a:lumMod val="85000"/>
                    <a:lumOff val="15000"/>
                  </a:schemeClr>
                </a:solidFill>
                <a:latin typeface="Comic Sans MS" panose="030F0702030302020204" pitchFamily="66" charset="0"/>
              </a:rPr>
              <a:t>:</a:t>
            </a:r>
            <a:endParaRPr lang="en-US" sz="2400" dirty="0" smtClean="0"/>
          </a:p>
          <a:p>
            <a:r>
              <a:rPr lang="en-US" sz="2400" dirty="0" smtClean="0">
                <a:solidFill>
                  <a:schemeClr val="tx1">
                    <a:lumMod val="85000"/>
                    <a:lumOff val="15000"/>
                  </a:schemeClr>
                </a:solidFill>
                <a:latin typeface="Comic Sans MS" panose="030F0702030302020204" pitchFamily="66" charset="0"/>
              </a:rPr>
              <a:t>Media pipe comes with some pre define ml solutions such as face recognition pose estimation, hand recognition, object detection etc</a:t>
            </a:r>
            <a:endParaRPr lang="en-IN" sz="2400" dirty="0">
              <a:solidFill>
                <a:schemeClr val="tx1">
                  <a:lumMod val="85000"/>
                  <a:lumOff val="15000"/>
                </a:schemeClr>
              </a:solidFill>
              <a:latin typeface="Comic Sans MS" panose="030F0702030302020204" pitchFamily="66" charset="0"/>
            </a:endParaRPr>
          </a:p>
          <a:p>
            <a:endParaRPr dirty="0"/>
          </a:p>
          <a:p>
            <a:r>
              <a:rPr lang="en-IN" sz="2400" b="1" u="sng" dirty="0">
                <a:solidFill>
                  <a:schemeClr val="tx1">
                    <a:lumMod val="85000"/>
                    <a:lumOff val="15000"/>
                  </a:schemeClr>
                </a:solidFill>
                <a:latin typeface="Comic Sans MS" panose="030F0702030302020204" pitchFamily="66" charset="0"/>
              </a:rPr>
              <a:t> </a:t>
            </a:r>
          </a:p>
          <a:p>
            <a:r>
              <a:rPr lang="en-IN" sz="2400" dirty="0">
                <a:solidFill>
                  <a:schemeClr val="tx1">
                    <a:lumMod val="85000"/>
                    <a:lumOff val="15000"/>
                  </a:schemeClr>
                </a:solidFill>
                <a:latin typeface="Comic Sans MS" panose="030F0702030302020204" pitchFamily="66" charset="0"/>
              </a:rPr>
              <a:t>      </a:t>
            </a:r>
            <a:endParaRPr lang="en-US" sz="2400" dirty="0">
              <a:solidFill>
                <a:schemeClr val="tx1">
                  <a:lumMod val="85000"/>
                  <a:lumOff val="15000"/>
                </a:schemeClr>
              </a:solidFill>
              <a:latin typeface="Comic Sans MS" panose="030F0702030302020204" pitchFamily="66" charset="0"/>
            </a:endParaRPr>
          </a:p>
        </p:txBody>
      </p:sp>
      <p:pic>
        <p:nvPicPr>
          <p:cNvPr id="3078" name="Picture 6" descr="How to create NumPy arrays from scratch? | by Tanu N Prabhu | Towards Data  Science">
            <a:extLst>
              <a:ext uri="{FF2B5EF4-FFF2-40B4-BE49-F238E27FC236}">
                <a16:creationId xmlns:a16="http://schemas.microsoft.com/office/drawing/2014/main" xmlns="" id="{715D43BA-36BC-AC69-7E13-487716BDA71B}"/>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699779" y="2305050"/>
            <a:ext cx="3381375" cy="13525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5038097"/>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0" y="-94565"/>
            <a:ext cx="248786" cy="64633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defTabSz="914400" fontAlgn="base">
              <a:spcBef>
                <a:spcPct val="0"/>
              </a:spcBef>
              <a:spcAft>
                <a:spcPct val="0"/>
              </a:spcAft>
            </a:pPr>
            <a:r>
              <a:rPr lang="en-US" dirty="0" smtClean="0"/>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TextBox 3"/>
          <p:cNvSpPr txBox="1"/>
          <p:nvPr/>
        </p:nvSpPr>
        <p:spPr>
          <a:xfrm>
            <a:off x="1921087" y="662103"/>
            <a:ext cx="9198017" cy="1384995"/>
          </a:xfrm>
          <a:prstGeom prst="rect">
            <a:avLst/>
          </a:prstGeom>
          <a:noFill/>
        </p:spPr>
        <p:txBody>
          <a:bodyPr wrap="square" rtlCol="0">
            <a:spAutoFit/>
          </a:bodyPr>
          <a:lstStyle/>
          <a:p>
            <a:r>
              <a:rPr lang="en-US" sz="2800" dirty="0" smtClean="0">
                <a:latin typeface="Comic Sans MS" pitchFamily="66" charset="0"/>
              </a:rPr>
              <a:t>Media pipe to </a:t>
            </a:r>
            <a:r>
              <a:rPr lang="en-US" sz="2800" dirty="0" err="1" smtClean="0">
                <a:latin typeface="Comic Sans MS" pitchFamily="66" charset="0"/>
              </a:rPr>
              <a:t>recognise</a:t>
            </a:r>
            <a:r>
              <a:rPr lang="en-US" sz="2800" dirty="0" smtClean="0">
                <a:latin typeface="Comic Sans MS" pitchFamily="66" charset="0"/>
              </a:rPr>
              <a:t> the hand and the key points media pipe returns a total 21 key points for each hand detection</a:t>
            </a:r>
            <a:endParaRPr lang="en-US" sz="2800" dirty="0">
              <a:latin typeface="Comic Sans MS" pitchFamily="66" charset="0"/>
            </a:endParaRPr>
          </a:p>
        </p:txBody>
      </p:sp>
      <p:pic>
        <p:nvPicPr>
          <p:cNvPr id="3074" name="Picture 2" descr="C:\Users\SHYAM\Documents\Hand sign\media pipe.png"/>
          <p:cNvPicPr>
            <a:picLocks noChangeAspect="1" noChangeArrowheads="1"/>
          </p:cNvPicPr>
          <p:nvPr/>
        </p:nvPicPr>
        <p:blipFill>
          <a:blip r:embed="rId2" cstate="print"/>
          <a:srcRect/>
          <a:stretch>
            <a:fillRect/>
          </a:stretch>
        </p:blipFill>
        <p:spPr bwMode="auto">
          <a:xfrm>
            <a:off x="1947673" y="2163763"/>
            <a:ext cx="9555480" cy="3724973"/>
          </a:xfrm>
          <a:prstGeom prst="rect">
            <a:avLst/>
          </a:prstGeom>
          <a:noFill/>
        </p:spPr>
      </p:pic>
    </p:spTree>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DFFA5D35-478C-9D82-FC32-B46315FE7CD3}"/>
              </a:ext>
            </a:extLst>
          </p:cNvPr>
          <p:cNvSpPr txBox="1">
            <a:spLocks/>
          </p:cNvSpPr>
          <p:nvPr/>
        </p:nvSpPr>
        <p:spPr>
          <a:xfrm>
            <a:off x="1093533" y="2094690"/>
            <a:ext cx="11013641" cy="3190139"/>
          </a:xfrm>
          <a:prstGeom prst="rect">
            <a:avLst/>
          </a:prstGeom>
          <a:solidFill>
            <a:schemeClr val="bg1">
              <a:lumMod val="95000"/>
            </a:schemeClr>
          </a:solidFill>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2">
                    <a:lumMod val="75000"/>
                  </a:schemeClr>
                </a:solidFill>
                <a:latin typeface="Comic Sans MS" panose="030F0702030302020204" pitchFamily="66" charset="0"/>
              </a:rPr>
              <a:t>*  </a:t>
            </a:r>
            <a:r>
              <a:rPr lang="en-US" sz="2400" dirty="0" err="1">
                <a:solidFill>
                  <a:schemeClr val="tx2">
                    <a:lumMod val="75000"/>
                  </a:schemeClr>
                </a:solidFill>
                <a:latin typeface="Comic Sans MS" panose="030F0702030302020204" pitchFamily="66" charset="0"/>
              </a:rPr>
              <a:t>Tensorflow</a:t>
            </a:r>
            <a:r>
              <a:rPr lang="en-US" sz="2400" dirty="0">
                <a:solidFill>
                  <a:schemeClr val="tx2">
                    <a:lumMod val="75000"/>
                  </a:schemeClr>
                </a:solidFill>
                <a:latin typeface="Comic Sans MS" panose="030F0702030302020204" pitchFamily="66" charset="0"/>
              </a:rPr>
              <a:t> and </a:t>
            </a:r>
            <a:r>
              <a:rPr lang="en-US" sz="2400" dirty="0" err="1">
                <a:solidFill>
                  <a:schemeClr val="tx2">
                    <a:lumMod val="75000"/>
                  </a:schemeClr>
                </a:solidFill>
                <a:latin typeface="Comic Sans MS" panose="030F0702030302020204" pitchFamily="66" charset="0"/>
              </a:rPr>
              <a:t>Keras</a:t>
            </a:r>
            <a:r>
              <a:rPr lang="en-US" sz="2400" dirty="0">
                <a:solidFill>
                  <a:schemeClr val="tx2">
                    <a:lumMod val="75000"/>
                  </a:schemeClr>
                </a:solidFill>
                <a:latin typeface="Comic Sans MS" panose="030F0702030302020204" pitchFamily="66" charset="0"/>
              </a:rPr>
              <a:t> allow us to import and download the </a:t>
            </a:r>
            <a:r>
              <a:rPr lang="en-US" sz="2400" dirty="0" smtClean="0">
                <a:solidFill>
                  <a:schemeClr val="tx2">
                    <a:lumMod val="75000"/>
                  </a:schemeClr>
                </a:solidFill>
                <a:latin typeface="Comic Sans MS" panose="030F0702030302020204" pitchFamily="66" charset="0"/>
              </a:rPr>
              <a:t>trained      	dataset.</a:t>
            </a:r>
            <a:r>
              <a:rPr lang="en-US" sz="2400" dirty="0">
                <a:solidFill>
                  <a:schemeClr val="tx2">
                    <a:lumMod val="75000"/>
                  </a:schemeClr>
                </a:solidFill>
                <a:latin typeface="Comic Sans MS" panose="030F0702030302020204" pitchFamily="66" charset="0"/>
              </a:rPr>
              <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   </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
            </a:r>
            <a:br>
              <a:rPr lang="en-US" sz="2400" dirty="0">
                <a:solidFill>
                  <a:schemeClr val="tx2">
                    <a:lumMod val="75000"/>
                  </a:schemeClr>
                </a:solidFill>
                <a:latin typeface="Comic Sans MS" panose="030F0702030302020204" pitchFamily="66" charset="0"/>
              </a:rPr>
            </a:br>
            <a:r>
              <a:rPr lang="en-US" sz="2400" dirty="0">
                <a:solidFill>
                  <a:schemeClr val="tx2">
                    <a:lumMod val="75000"/>
                  </a:schemeClr>
                </a:solidFill>
                <a:latin typeface="Comic Sans MS" panose="030F0702030302020204" pitchFamily="66" charset="0"/>
              </a:rPr>
              <a:t>* </a:t>
            </a:r>
            <a:r>
              <a:rPr lang="en-US" sz="2400" dirty="0" smtClean="0">
                <a:solidFill>
                  <a:schemeClr val="tx2">
                    <a:lumMod val="75000"/>
                  </a:schemeClr>
                </a:solidFill>
                <a:latin typeface="Comic Sans MS" panose="030F0702030302020204" pitchFamily="66" charset="0"/>
              </a:rPr>
              <a:t>5,000 </a:t>
            </a:r>
            <a:r>
              <a:rPr lang="en-US" sz="2400" dirty="0">
                <a:solidFill>
                  <a:schemeClr val="tx2">
                    <a:lumMod val="75000"/>
                  </a:schemeClr>
                </a:solidFill>
                <a:latin typeface="Comic Sans MS" panose="030F0702030302020204" pitchFamily="66" charset="0"/>
              </a:rPr>
              <a:t>testing </a:t>
            </a:r>
            <a:r>
              <a:rPr lang="en-US" sz="2400" dirty="0" smtClean="0">
                <a:solidFill>
                  <a:schemeClr val="tx2">
                    <a:lumMod val="75000"/>
                  </a:schemeClr>
                </a:solidFill>
                <a:latin typeface="Comic Sans MS" panose="030F0702030302020204" pitchFamily="66" charset="0"/>
              </a:rPr>
              <a:t>images approx</a:t>
            </a:r>
            <a:r>
              <a:rPr lang="en-US" sz="2400" dirty="0">
                <a:solidFill>
                  <a:schemeClr val="tx2">
                    <a:lumMod val="75000"/>
                  </a:schemeClr>
                </a:solidFill>
                <a:latin typeface="Comic Sans MS" panose="030F0702030302020204" pitchFamily="66" charset="0"/>
              </a:rPr>
              <a:t/>
            </a:r>
            <a:br>
              <a:rPr lang="en-US" sz="2400" dirty="0">
                <a:solidFill>
                  <a:schemeClr val="tx2">
                    <a:lumMod val="75000"/>
                  </a:schemeClr>
                </a:solidFill>
                <a:latin typeface="Comic Sans MS" panose="030F0702030302020204" pitchFamily="66" charset="0"/>
              </a:rPr>
            </a:br>
            <a:endParaRPr lang="en-IN" sz="2400" dirty="0">
              <a:solidFill>
                <a:schemeClr val="tx2">
                  <a:lumMod val="75000"/>
                </a:schemeClr>
              </a:solidFill>
              <a:latin typeface="Comic Sans MS" panose="030F0702030302020204" pitchFamily="66" charset="0"/>
            </a:endParaRPr>
          </a:p>
        </p:txBody>
      </p:sp>
      <p:sp>
        <p:nvSpPr>
          <p:cNvPr id="6" name="TextBox 5"/>
          <p:cNvSpPr txBox="1"/>
          <p:nvPr/>
        </p:nvSpPr>
        <p:spPr>
          <a:xfrm>
            <a:off x="1581912" y="557784"/>
            <a:ext cx="8805616" cy="646331"/>
          </a:xfrm>
          <a:prstGeom prst="rect">
            <a:avLst/>
          </a:prstGeom>
          <a:solidFill>
            <a:schemeClr val="tx2">
              <a:lumMod val="40000"/>
              <a:lumOff val="60000"/>
            </a:schemeClr>
          </a:solidFill>
        </p:spPr>
        <p:txBody>
          <a:bodyPr wrap="none" rtlCol="0">
            <a:spAutoFit/>
          </a:bodyPr>
          <a:lstStyle/>
          <a:p>
            <a:r>
              <a:rPr lang="en-US" sz="3600" dirty="0" smtClean="0">
                <a:latin typeface="Comic Sans MS" pitchFamily="66" charset="0"/>
              </a:rPr>
              <a:t>LOADING THE TRAINING DATA SET:</a:t>
            </a:r>
            <a:endParaRPr lang="en-US" sz="3600" dirty="0">
              <a:latin typeface="Comic Sans MS" pitchFamily="66" charset="0"/>
            </a:endParaRPr>
          </a:p>
        </p:txBody>
      </p:sp>
    </p:spTree>
    <p:extLst>
      <p:ext uri="{BB962C8B-B14F-4D97-AF65-F5344CB8AC3E}">
        <p14:creationId xmlns:p14="http://schemas.microsoft.com/office/powerpoint/2010/main" xmlns="" val="2536377231"/>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descr="C:\Users\SHYAM\Documents\Hand sign\asl.png"/>
          <p:cNvPicPr>
            <a:picLocks noChangeAspect="1" noChangeArrowheads="1"/>
          </p:cNvPicPr>
          <p:nvPr/>
        </p:nvPicPr>
        <p:blipFill>
          <a:blip r:embed="rId2" cstate="print"/>
          <a:srcRect/>
          <a:stretch>
            <a:fillRect/>
          </a:stretch>
        </p:blipFill>
        <p:spPr bwMode="auto">
          <a:xfrm>
            <a:off x="2276856" y="457200"/>
            <a:ext cx="9125712" cy="5788152"/>
          </a:xfrm>
          <a:prstGeom prst="rect">
            <a:avLst/>
          </a:prstGeom>
          <a:noFill/>
        </p:spPr>
      </p:pic>
    </p:spTree>
    <p:extLst>
      <p:ext uri="{BB962C8B-B14F-4D97-AF65-F5344CB8AC3E}">
        <p14:creationId xmlns:p14="http://schemas.microsoft.com/office/powerpoint/2010/main" xmlns="" val="3032034018"/>
      </p:ext>
    </p:extLst>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Wisp">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24B1A44C-C006-48B2-A4D7-E5549B3D8CD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924</TotalTime>
  <Words>484</Words>
  <Application>Microsoft Office PowerPoint</Application>
  <PresentationFormat>Custom</PresentationFormat>
  <Paragraphs>74</Paragraphs>
  <Slides>25</Slides>
  <Notes>0</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Wisp</vt:lpstr>
      <vt:lpstr>Custom Design</vt:lpstr>
      <vt:lpstr>        PROJECT                PRESENTATION</vt:lpstr>
      <vt:lpstr>  HAND SIGN DETECTION  USING CNN</vt:lpstr>
      <vt:lpstr>Slide 3</vt:lpstr>
      <vt:lpstr>Slide 4</vt:lpstr>
      <vt:lpstr>Slide 5</vt:lpstr>
      <vt:lpstr>Slide 6</vt:lpstr>
      <vt:lpstr>Slide 7</vt:lpstr>
      <vt:lpstr>Slide 8</vt:lpstr>
      <vt:lpstr>Slide 9</vt:lpstr>
      <vt:lpstr>- Reshaping the array to 4-dims so that it can work with the Keras API(greyscale image)  - Need to normalize our data as it is always required in neural network  models, by dividing the RGB codes to 255  - So initially will be converting data to float as we are dividing. </vt:lpstr>
      <vt:lpstr>1) Sequential model allows you to build a model layer by layer. model,add(Conv20(28, kernel_size=(3,3), input_shape=input_shape)) #28 number of layers    2)  Max pooling is a pooling operation that selects the maximum element from the region of the feature map covered by the filter. Thus, the output after max-pooling layer would be a feature map contains most prominent features of the previous feature map      </vt:lpstr>
      <vt:lpstr>Slide 12</vt:lpstr>
      <vt:lpstr>Flattening: involves transforming the entire pooled feature map matrix into a single column which is then fed to the neural network for processing.  </vt:lpstr>
      <vt:lpstr>Slide 14</vt:lpstr>
      <vt:lpstr>Slide 15</vt:lpstr>
      <vt:lpstr>SOFTMAX LAYER: is the last layer of CNN. It resides at the end of FC layer, softmax is for multi-classification.     </vt:lpstr>
      <vt:lpstr>Slide 17</vt:lpstr>
      <vt:lpstr>Slide 18</vt:lpstr>
      <vt:lpstr>Slide 19</vt:lpstr>
      <vt:lpstr>Slide 20</vt:lpstr>
      <vt:lpstr>Slide 21</vt:lpstr>
      <vt:lpstr>Slide 22</vt:lpstr>
      <vt:lpstr>Slide 23</vt:lpstr>
      <vt:lpstr>Slide 24</vt:lpstr>
      <vt:lpstr>Slide 25</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dc:creator>Shreeya Shrivastava</dc:creator>
  <cp:lastModifiedBy>Windows User</cp:lastModifiedBy>
  <cp:revision>84</cp:revision>
  <dcterms:created xsi:type="dcterms:W3CDTF">2022-12-09T05:04:56Z</dcterms:created>
  <dcterms:modified xsi:type="dcterms:W3CDTF">2023-06-05T03:42:14Z</dcterms:modified>
</cp:coreProperties>
</file>